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3.xml" ContentType="application/vnd.openxmlformats-officedocument.presentationml.notesSlide+xml"/>
  <Override PartName="/ppt/tags/tag45.xml" ContentType="application/vnd.openxmlformats-officedocument.presentationml.tags+xml"/>
  <Override PartName="/ppt/notesSlides/notesSlide2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5.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2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29.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0.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31.xml" ContentType="application/vnd.openxmlformats-officedocument.presentationml.notesSlide+xml"/>
  <Override PartName="/ppt/tags/tag92.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95.xml" ContentType="application/vnd.openxmlformats-officedocument.presentationml.tags+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60"/>
  </p:notesMasterIdLst>
  <p:handoutMasterIdLst>
    <p:handoutMasterId r:id="rId61"/>
  </p:handoutMasterIdLst>
  <p:sldIdLst>
    <p:sldId id="507" r:id="rId2"/>
    <p:sldId id="508" r:id="rId3"/>
    <p:sldId id="509" r:id="rId4"/>
    <p:sldId id="510" r:id="rId5"/>
    <p:sldId id="511" r:id="rId6"/>
    <p:sldId id="512" r:id="rId7"/>
    <p:sldId id="513" r:id="rId8"/>
    <p:sldId id="514" r:id="rId9"/>
    <p:sldId id="515" r:id="rId10"/>
    <p:sldId id="516" r:id="rId11"/>
    <p:sldId id="281" r:id="rId12"/>
    <p:sldId id="280" r:id="rId13"/>
    <p:sldId id="480" r:id="rId14"/>
    <p:sldId id="267" r:id="rId15"/>
    <p:sldId id="277" r:id="rId16"/>
    <p:sldId id="505" r:id="rId17"/>
    <p:sldId id="411" r:id="rId18"/>
    <p:sldId id="413" r:id="rId19"/>
    <p:sldId id="378" r:id="rId20"/>
    <p:sldId id="517" r:id="rId21"/>
    <p:sldId id="518" r:id="rId22"/>
    <p:sldId id="519" r:id="rId23"/>
    <p:sldId id="520" r:id="rId24"/>
    <p:sldId id="304" r:id="rId25"/>
    <p:sldId id="396" r:id="rId26"/>
    <p:sldId id="272" r:id="rId27"/>
    <p:sldId id="454" r:id="rId28"/>
    <p:sldId id="495" r:id="rId29"/>
    <p:sldId id="271" r:id="rId30"/>
    <p:sldId id="296" r:id="rId31"/>
    <p:sldId id="496" r:id="rId32"/>
    <p:sldId id="498" r:id="rId33"/>
    <p:sldId id="497" r:id="rId34"/>
    <p:sldId id="499" r:id="rId35"/>
    <p:sldId id="489" r:id="rId36"/>
    <p:sldId id="455" r:id="rId37"/>
    <p:sldId id="484" r:id="rId38"/>
    <p:sldId id="478" r:id="rId39"/>
    <p:sldId id="471" r:id="rId40"/>
    <p:sldId id="481" r:id="rId41"/>
    <p:sldId id="491" r:id="rId42"/>
    <p:sldId id="460" r:id="rId43"/>
    <p:sldId id="464" r:id="rId44"/>
    <p:sldId id="456" r:id="rId45"/>
    <p:sldId id="466" r:id="rId46"/>
    <p:sldId id="504" r:id="rId47"/>
    <p:sldId id="318" r:id="rId48"/>
    <p:sldId id="493" r:id="rId49"/>
    <p:sldId id="521" r:id="rId50"/>
    <p:sldId id="300" r:id="rId51"/>
    <p:sldId id="501" r:id="rId52"/>
    <p:sldId id="503" r:id="rId53"/>
    <p:sldId id="338" r:id="rId54"/>
    <p:sldId id="432" r:id="rId55"/>
    <p:sldId id="483" r:id="rId56"/>
    <p:sldId id="428" r:id="rId57"/>
    <p:sldId id="500" r:id="rId58"/>
    <p:sldId id="429" r:id="rId59"/>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046" autoAdjust="0"/>
    <p:restoredTop sz="89206" autoAdjust="0"/>
  </p:normalViewPr>
  <p:slideViewPr>
    <p:cSldViewPr snapToGrid="0">
      <p:cViewPr varScale="1">
        <p:scale>
          <a:sx n="50" d="100"/>
          <a:sy n="50" d="100"/>
        </p:scale>
        <p:origin x="36" y="1206"/>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p:scale>
        <a:sx n="80" d="100"/>
        <a:sy n="80" d="100"/>
      </p:scale>
      <p:origin x="0" y="-15522"/>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15/1/2022</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458788" y="720725"/>
            <a:ext cx="6397625" cy="3598863"/>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18</a:t>
            </a:fld>
            <a:endParaRPr lang="en-US"/>
          </a:p>
        </p:txBody>
      </p:sp>
    </p:spTree>
    <p:extLst>
      <p:ext uri="{BB962C8B-B14F-4D97-AF65-F5344CB8AC3E}">
        <p14:creationId xmlns:p14="http://schemas.microsoft.com/office/powerpoint/2010/main" val="3865282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sz="1300" u="sng" dirty="0"/>
              <a:t>Validation Studies of Fluent Turbulence Models for Fluent Simulations of AguaClara Flocculators</a:t>
            </a:r>
            <a:endParaRPr lang="en-US" sz="1300" dirty="0"/>
          </a:p>
          <a:p>
            <a:r>
              <a:rPr lang="en-US" sz="1300" dirty="0"/>
              <a:t>AguaClara Computational Fluid Dynamics Spring 2010</a:t>
            </a:r>
          </a:p>
          <a:p>
            <a:r>
              <a:rPr lang="en-US" sz="1300" dirty="0"/>
              <a:t>Travis Stanislaus</a:t>
            </a:r>
          </a:p>
          <a:p>
            <a:r>
              <a:rPr lang="en-US" dirty="0"/>
              <a:t>https://confluence.cornell.edu/display/AGUACLARA/Validation+Studies+for+ANSYS+Fluent+Turbulence+Model+Simulations</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See Jets &amp; Plumes lecture notes</a:t>
            </a:r>
          </a:p>
          <a:p>
            <a:r>
              <a:rPr lang="en-US" dirty="0"/>
              <a:t>https://github.com/monroews/Hydraulics/raw/master/Jets_%26_Plumes.pptx</a:t>
            </a:r>
          </a:p>
        </p:txBody>
      </p:sp>
      <p:sp>
        <p:nvSpPr>
          <p:cNvPr id="4" name="Slide Number Placeholder 3"/>
          <p:cNvSpPr>
            <a:spLocks noGrp="1"/>
          </p:cNvSpPr>
          <p:nvPr>
            <p:ph type="sldNum" sz="quarter" idx="5"/>
          </p:nvPr>
        </p:nvSpPr>
        <p:spPr/>
        <p:txBody>
          <a:bodyPr/>
          <a:lstStyle/>
          <a:p>
            <a:fld id="{95044064-64A6-40ED-97A8-B308457DE91E}" type="slidenum">
              <a:rPr lang="en-US" smtClean="0"/>
              <a:pPr/>
              <a:t>21</a:t>
            </a:fld>
            <a:endParaRPr lang="en-US"/>
          </a:p>
        </p:txBody>
      </p:sp>
    </p:spTree>
    <p:extLst>
      <p:ext uri="{BB962C8B-B14F-4D97-AF65-F5344CB8AC3E}">
        <p14:creationId xmlns:p14="http://schemas.microsoft.com/office/powerpoint/2010/main" val="36704720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044064-64A6-40ED-97A8-B308457DE91E}" type="slidenum">
              <a:rPr lang="en-US" smtClean="0"/>
              <a:pPr/>
              <a:t>22</a:t>
            </a:fld>
            <a:endParaRPr lang="en-US"/>
          </a:p>
        </p:txBody>
      </p:sp>
    </p:spTree>
    <p:extLst>
      <p:ext uri="{BB962C8B-B14F-4D97-AF65-F5344CB8AC3E}">
        <p14:creationId xmlns:p14="http://schemas.microsoft.com/office/powerpoint/2010/main" val="380651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s-HN"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24</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pPr rtl="0"/>
            <a:r>
              <a:rPr lang="en-US" sz="1300" b="1" dirty="0"/>
              <a:t>Flocculators with </a:t>
            </a:r>
            <a:r>
              <a:rPr lang="en-US" sz="1400" dirty="0"/>
              <a:t>H</a:t>
            </a:r>
            <a:r>
              <a:rPr lang="en-US" sz="1400" baseline="-25000" dirty="0"/>
              <a:t>e</a:t>
            </a:r>
            <a:r>
              <a:rPr lang="en-US" sz="1400" dirty="0"/>
              <a:t>/S</a:t>
            </a:r>
            <a:r>
              <a:rPr lang="en-US" sz="1300" b="1" dirty="0"/>
              <a:t>&lt;5</a:t>
            </a:r>
            <a:endParaRPr lang="en-US" b="1" dirty="0">
              <a:effectLst/>
            </a:endParaRPr>
          </a:p>
          <a:p>
            <a:pPr rtl="0"/>
            <a:r>
              <a:rPr lang="en-US" sz="1300" dirty="0"/>
              <a:t>We need to know what the Baffle head loss coefficient is for this case. It is possible that the head loss coefficient is larger than the 2 that we predict based on the contraction coefficient because the flow will not have fully expanded before going through the next contraction. Thus the head loss is quite possibly higher for the low H/S ratios than what we are assuming. It is important that we figure this out BEFORE we build a large flow plant with a low H/S ratio. We could either obtain a solution using CFD or by conducting laboratory experiments.  </a:t>
            </a:r>
            <a:endParaRPr lang="en-US" b="0" dirty="0">
              <a:effectLst/>
            </a:endParaRPr>
          </a:p>
          <a:p>
            <a:pPr rtl="0"/>
            <a:r>
              <a:rPr lang="en-US" sz="1300" dirty="0"/>
              <a:t>It is very likely that the flow fully expands as it goes around the 180 degree bend. Inertia will cause the higher velocity water to move toward the outside of the bend which is where the flow has separated from the baffle. Thus it is quite possible that the head loss is the same for H/S&lt;5 as it is for H/S&gt;5.</a:t>
            </a:r>
            <a:endParaRPr lang="en-US" b="0" dirty="0">
              <a:effectLst/>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25</a:t>
            </a:fld>
            <a:endParaRPr lang="en-US"/>
          </a:p>
        </p:txBody>
      </p:sp>
    </p:spTree>
    <p:extLst>
      <p:ext uri="{BB962C8B-B14F-4D97-AF65-F5344CB8AC3E}">
        <p14:creationId xmlns:p14="http://schemas.microsoft.com/office/powerpoint/2010/main" val="39751417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34AF38-BE25-4828-8D6F-E2A71F76C730}" type="slidenum">
              <a:rPr lang="en-US"/>
              <a:pPr/>
              <a:t>26</a:t>
            </a:fld>
            <a:endParaRPr lang="en-US"/>
          </a:p>
        </p:txBody>
      </p:sp>
      <p:sp>
        <p:nvSpPr>
          <p:cNvPr id="71682" name="Rectangle 2"/>
          <p:cNvSpPr>
            <a:spLocks noGrp="1" noRot="1" noChangeAspect="1" noChangeArrowheads="1" noTextEdit="1"/>
          </p:cNvSpPr>
          <p:nvPr>
            <p:ph type="sldImg"/>
          </p:nvPr>
        </p:nvSpPr>
        <p:spPr>
          <a:xfrm>
            <a:off x="458788" y="720725"/>
            <a:ext cx="6397625" cy="3598863"/>
          </a:xfrm>
          <a:ln/>
        </p:spPr>
      </p:sp>
      <p:sp>
        <p:nvSpPr>
          <p:cNvPr id="716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range of H/S is necessary to ensure that there is always a solution when switching from two expansions per baffle to one expansion per baffle.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27</a:t>
            </a:fld>
            <a:endParaRPr lang="en-US"/>
          </a:p>
        </p:txBody>
      </p:sp>
    </p:spTree>
    <p:extLst>
      <p:ext uri="{BB962C8B-B14F-4D97-AF65-F5344CB8AC3E}">
        <p14:creationId xmlns:p14="http://schemas.microsoft.com/office/powerpoint/2010/main" val="11506185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want to create a straight path to </a:t>
            </a:r>
            <a:r>
              <a:rPr lang="en-US"/>
              <a:t>our</a:t>
            </a:r>
            <a:r>
              <a:rPr lang="en-US" baseline="0"/>
              <a:t> solution. </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28</a:t>
            </a:fld>
            <a:endParaRPr lang="en-US"/>
          </a:p>
        </p:txBody>
      </p:sp>
    </p:spTree>
    <p:extLst>
      <p:ext uri="{BB962C8B-B14F-4D97-AF65-F5344CB8AC3E}">
        <p14:creationId xmlns:p14="http://schemas.microsoft.com/office/powerpoint/2010/main" val="3406920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2</a:t>
            </a:fld>
            <a:endParaRPr lang="en-US" dirty="0"/>
          </a:p>
        </p:txBody>
      </p:sp>
      <p:sp>
        <p:nvSpPr>
          <p:cNvPr id="33794" name="Rectangle 2"/>
          <p:cNvSpPr>
            <a:spLocks noGrp="1" noRot="1" noChangeAspect="1" noChangeArrowheads="1" noTextEdit="1"/>
          </p:cNvSpPr>
          <p:nvPr>
            <p:ph type="sldImg"/>
          </p:nvPr>
        </p:nvSpPr>
        <p:spPr>
          <a:xfrm>
            <a:off x="458788" y="720725"/>
            <a:ext cx="6397625" cy="3598863"/>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C3548C-64BD-4A3D-9FA8-9769F3718689}" type="slidenum">
              <a:rPr lang="en-US"/>
              <a:pPr/>
              <a:t>29</a:t>
            </a:fld>
            <a:endParaRPr lang="en-US"/>
          </a:p>
        </p:txBody>
      </p:sp>
      <p:sp>
        <p:nvSpPr>
          <p:cNvPr id="69634" name="Rectangle 2"/>
          <p:cNvSpPr>
            <a:spLocks noGrp="1" noRot="1" noChangeAspect="1" noChangeArrowheads="1" noTextEdit="1"/>
          </p:cNvSpPr>
          <p:nvPr>
            <p:ph type="sldImg"/>
          </p:nvPr>
        </p:nvSpPr>
        <p:spPr>
          <a:xfrm>
            <a:off x="458788" y="720725"/>
            <a:ext cx="6397625" cy="3598863"/>
          </a:xfrm>
          <a:ln/>
        </p:spPr>
      </p:sp>
      <p:sp>
        <p:nvSpPr>
          <p:cNvPr id="69635"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6D6024-405F-4AF4-BFDE-5A7D18250CB6}" type="slidenum">
              <a:rPr lang="en-US"/>
              <a:pPr/>
              <a:t>30</a:t>
            </a:fld>
            <a:endParaRPr lang="en-US"/>
          </a:p>
        </p:txBody>
      </p:sp>
      <p:sp>
        <p:nvSpPr>
          <p:cNvPr id="130050" name="Rectangle 2"/>
          <p:cNvSpPr>
            <a:spLocks noGrp="1" noRot="1" noChangeAspect="1" noChangeArrowheads="1" noTextEdit="1"/>
          </p:cNvSpPr>
          <p:nvPr>
            <p:ph type="sldImg"/>
          </p:nvPr>
        </p:nvSpPr>
        <p:spPr>
          <a:xfrm>
            <a:off x="458788" y="720725"/>
            <a:ext cx="6397625" cy="3598863"/>
          </a:xfrm>
          <a:ln/>
        </p:spPr>
      </p:sp>
      <p:sp>
        <p:nvSpPr>
          <p:cNvPr id="130051" name="Rectangle 3"/>
          <p:cNvSpPr>
            <a:spLocks noGrp="1" noChangeArrowheads="1"/>
          </p:cNvSpPr>
          <p:nvPr>
            <p:ph type="body" idx="1"/>
          </p:nvPr>
        </p:nvSpPr>
        <p:spPr/>
        <p:txBody>
          <a:bodyPr/>
          <a:lstStyle/>
          <a:p>
            <a:r>
              <a:rPr lang="en-US" noProof="0" dirty="0"/>
              <a:t>Likely much harder to attach than</a:t>
            </a:r>
            <a:r>
              <a:rPr lang="en-US" baseline="0" noProof="0" dirty="0"/>
              <a:t> to stay together once connected.</a:t>
            </a:r>
          </a:p>
          <a:p>
            <a:r>
              <a:rPr lang="en-US" baseline="0" noProof="0" dirty="0"/>
              <a:t>Flocs grow in low shear zones</a:t>
            </a:r>
          </a:p>
          <a:p>
            <a:r>
              <a:rPr lang="en-US" baseline="0" noProof="0" dirty="0"/>
              <a:t>Flocs breakup in high shear zones</a:t>
            </a:r>
          </a:p>
          <a:p>
            <a:endParaRPr lang="en-US" baseline="0" noProof="0" dirty="0"/>
          </a:p>
          <a:p>
            <a:r>
              <a:rPr lang="en-US" baseline="0" noProof="0" dirty="0"/>
              <a:t>Likely that initial attachment phase is more difficult than staying together once attached. Thus breakup likely doesn’t happen much in a uniform shear environment.</a:t>
            </a:r>
            <a:endParaRPr lang="en-US" noProof="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Water levels</a:t>
            </a:r>
            <a:r>
              <a:rPr lang="en-US" baseline="0" dirty="0"/>
              <a:t> must match! No pumps and no floc breakup</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85790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Reduce velocity</a:t>
            </a:r>
            <a:r>
              <a:rPr lang="en-US" baseline="0" dirty="0"/>
              <a:t> gradient and increase residence time! Can still achieve same total fluid deformation!</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36</a:t>
            </a:fld>
            <a:endParaRPr lang="en-US"/>
          </a:p>
        </p:txBody>
      </p:sp>
    </p:spTree>
    <p:extLst>
      <p:ext uri="{BB962C8B-B14F-4D97-AF65-F5344CB8AC3E}">
        <p14:creationId xmlns:p14="http://schemas.microsoft.com/office/powerpoint/2010/main" val="19474851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This is in part because</a:t>
            </a:r>
            <a:r>
              <a:rPr lang="en-US" baseline="0" dirty="0"/>
              <a:t> we don’t have a rational basis to choose the G value for flocculation. There is an economic impact of increasing head loss, so we use that constraint for now.</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37</a:t>
            </a:fld>
            <a:endParaRPr lang="en-US"/>
          </a:p>
        </p:txBody>
      </p:sp>
    </p:spTree>
    <p:extLst>
      <p:ext uri="{BB962C8B-B14F-4D97-AF65-F5344CB8AC3E}">
        <p14:creationId xmlns:p14="http://schemas.microsoft.com/office/powerpoint/2010/main" val="39424395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We are</a:t>
            </a:r>
            <a:r>
              <a:rPr lang="en-US" baseline="0" dirty="0"/>
              <a:t> trying to minimize cost. Setting head loss sets building height and sets flocculator volume. The best design might be minimizing the cost from those two effects.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38</a:t>
            </a:fld>
            <a:endParaRPr lang="en-US"/>
          </a:p>
        </p:txBody>
      </p:sp>
    </p:spTree>
    <p:extLst>
      <p:ext uri="{BB962C8B-B14F-4D97-AF65-F5344CB8AC3E}">
        <p14:creationId xmlns:p14="http://schemas.microsoft.com/office/powerpoint/2010/main" val="377192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7B0317-DA44-4715-A024-60E3C6304FE1}" type="slidenum">
              <a:rPr lang="en-US"/>
              <a:pPr/>
              <a:t>39</a:t>
            </a:fld>
            <a:endParaRPr lang="en-US"/>
          </a:p>
        </p:txBody>
      </p:sp>
      <p:sp>
        <p:nvSpPr>
          <p:cNvPr id="120834" name="Rectangle 2"/>
          <p:cNvSpPr>
            <a:spLocks noGrp="1" noRot="1" noChangeAspect="1" noChangeArrowheads="1" noTextEdit="1"/>
          </p:cNvSpPr>
          <p:nvPr>
            <p:ph type="sldImg"/>
          </p:nvPr>
        </p:nvSpPr>
        <p:spPr>
          <a:xfrm>
            <a:off x="458788" y="720725"/>
            <a:ext cx="6397625" cy="3598863"/>
          </a:xfrm>
          <a:ln/>
        </p:spPr>
      </p:sp>
      <p:sp>
        <p:nvSpPr>
          <p:cNvPr id="120835" name="Rectangle 3"/>
          <p:cNvSpPr>
            <a:spLocks noGrp="1" noChangeArrowheads="1"/>
          </p:cNvSpPr>
          <p:nvPr>
            <p:ph type="body" idx="1"/>
          </p:nvPr>
        </p:nvSpPr>
        <p:spPr/>
        <p:txBody>
          <a:bodyPr/>
          <a:lstStyle/>
          <a:p>
            <a:r>
              <a:rPr lang="en-US" noProof="0" dirty="0"/>
              <a:t>What are the 3 related parameters that set how much energy the </a:t>
            </a:r>
            <a:r>
              <a:rPr lang="en-US" noProof="0" dirty="0" err="1"/>
              <a:t>flocculator</a:t>
            </a:r>
            <a:r>
              <a:rPr lang="en-US" noProof="0" dirty="0"/>
              <a:t> uses?</a:t>
            </a:r>
          </a:p>
          <a:p>
            <a:r>
              <a:rPr lang="en-US" noProof="0" dirty="0"/>
              <a:t>Gt</a:t>
            </a:r>
          </a:p>
          <a:p>
            <a:r>
              <a:rPr lang="en-US" noProof="0" dirty="0"/>
              <a:t>Which parameter sets the spacing between baffles? (G, EDR, hl)</a:t>
            </a:r>
          </a:p>
          <a:p>
            <a:r>
              <a:rPr lang="en-US" noProof="0" dirty="0"/>
              <a:t>Which parameter sets the </a:t>
            </a:r>
            <a:r>
              <a:rPr lang="en-US" noProof="0" dirty="0" err="1"/>
              <a:t>flocculator</a:t>
            </a:r>
            <a:r>
              <a:rPr lang="en-US" noProof="0" dirty="0"/>
              <a:t> volume? 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What happens if I make the channel narrower and narrower? What fails?</a:t>
            </a:r>
          </a:p>
          <a:p>
            <a:r>
              <a:rPr lang="en-US" dirty="0"/>
              <a:t>Find</a:t>
            </a:r>
            <a:r>
              <a:rPr lang="en-US" baseline="0" dirty="0"/>
              <a:t> the range of W</a:t>
            </a:r>
          </a:p>
          <a:p>
            <a:r>
              <a:rPr lang="en-US" baseline="0" dirty="0"/>
              <a:t>Set W</a:t>
            </a:r>
          </a:p>
          <a:p>
            <a:r>
              <a:rPr lang="en-US" baseline="0" dirty="0"/>
              <a:t>Find the range of He</a:t>
            </a:r>
          </a:p>
          <a:p>
            <a:r>
              <a:rPr lang="en-US" baseline="0" dirty="0"/>
              <a:t>Set He</a:t>
            </a:r>
          </a:p>
          <a:p>
            <a:r>
              <a:rPr lang="en-US" baseline="0" dirty="0"/>
              <a:t>Find S</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40</a:t>
            </a:fld>
            <a:endParaRPr lang="en-US"/>
          </a:p>
        </p:txBody>
      </p:sp>
    </p:spTree>
    <p:extLst>
      <p:ext uri="{BB962C8B-B14F-4D97-AF65-F5344CB8AC3E}">
        <p14:creationId xmlns:p14="http://schemas.microsoft.com/office/powerpoint/2010/main" val="10051122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r>
              <a:rPr lang="en-US" dirty="0"/>
              <a:t>We now have an alternative design</a:t>
            </a:r>
          </a:p>
        </p:txBody>
      </p:sp>
    </p:spTree>
    <p:extLst>
      <p:ext uri="{BB962C8B-B14F-4D97-AF65-F5344CB8AC3E}">
        <p14:creationId xmlns:p14="http://schemas.microsoft.com/office/powerpoint/2010/main" val="21707397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Can you find a place in this algorithm where we have to limit our solution to integers?</a:t>
            </a:r>
          </a:p>
        </p:txBody>
      </p:sp>
      <p:sp>
        <p:nvSpPr>
          <p:cNvPr id="4" name="Slide Number Placeholder 3"/>
          <p:cNvSpPr>
            <a:spLocks noGrp="1"/>
          </p:cNvSpPr>
          <p:nvPr>
            <p:ph type="sldNum" sz="quarter" idx="5"/>
          </p:nvPr>
        </p:nvSpPr>
        <p:spPr/>
        <p:txBody>
          <a:bodyPr/>
          <a:lstStyle/>
          <a:p>
            <a:fld id="{95044064-64A6-40ED-97A8-B308457DE91E}" type="slidenum">
              <a:rPr lang="en-US" smtClean="0"/>
              <a:pPr/>
              <a:t>44</a:t>
            </a:fld>
            <a:endParaRPr lang="en-US"/>
          </a:p>
        </p:txBody>
      </p:sp>
    </p:spTree>
    <p:extLst>
      <p:ext uri="{BB962C8B-B14F-4D97-AF65-F5344CB8AC3E}">
        <p14:creationId xmlns:p14="http://schemas.microsoft.com/office/powerpoint/2010/main" val="1840715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4</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2D60322-F3EC-4AA0-B5FF-7F0689E1B908}" type="slidenum">
              <a:rPr lang="en-US"/>
              <a:pPr/>
              <a:t>50</a:t>
            </a:fld>
            <a:endParaRPr lang="en-US"/>
          </a:p>
        </p:txBody>
      </p:sp>
      <p:sp>
        <p:nvSpPr>
          <p:cNvPr id="140290" name="Rectangle 2"/>
          <p:cNvSpPr>
            <a:spLocks noGrp="1" noRot="1" noChangeAspect="1" noChangeArrowheads="1" noTextEdit="1"/>
          </p:cNvSpPr>
          <p:nvPr>
            <p:ph type="sldImg"/>
          </p:nvPr>
        </p:nvSpPr>
        <p:spPr>
          <a:xfrm>
            <a:off x="458788" y="720725"/>
            <a:ext cx="6397625" cy="3598863"/>
          </a:xfrm>
          <a:ln/>
        </p:spPr>
      </p:sp>
      <p:sp>
        <p:nvSpPr>
          <p:cNvPr id="1402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Rot="1" noChangeAspect="1" noChangeArrowheads="1" noTextEdit="1"/>
          </p:cNvSpPr>
          <p:nvPr>
            <p:ph type="sldImg"/>
          </p:nvPr>
        </p:nvSpPr>
        <p:spPr>
          <a:xfrm>
            <a:off x="458788" y="720725"/>
            <a:ext cx="6397625" cy="3598863"/>
          </a:xfrm>
          <a:ln/>
        </p:spPr>
      </p:sp>
      <p:sp>
        <p:nvSpPr>
          <p:cNvPr id="258051" name="Rectangle 3"/>
          <p:cNvSpPr>
            <a:spLocks noGrp="1" noChangeArrowheads="1"/>
          </p:cNvSpPr>
          <p:nvPr>
            <p:ph type="body" idx="1"/>
          </p:nvPr>
        </p:nvSpPr>
        <p:spPr>
          <a:noFill/>
          <a:ln/>
        </p:spPr>
        <p:txBody>
          <a:bodyPr/>
          <a:lstStyle/>
          <a:p>
            <a:r>
              <a:rPr lang="en-US"/>
              <a:t>How could</a:t>
            </a:r>
            <a:r>
              <a:rPr lang="en-US" baseline="0"/>
              <a:t> you fix this? </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Horizontal flow results in shallower</a:t>
            </a:r>
            <a:r>
              <a:rPr lang="en-US" baseline="0" dirty="0"/>
              <a:t> </a:t>
            </a:r>
            <a:r>
              <a:rPr lang="en-US" baseline="0" dirty="0" err="1"/>
              <a:t>flocculators</a:t>
            </a:r>
            <a:r>
              <a:rPr lang="en-US" baseline="0" dirty="0"/>
              <a:t> for low flow rate plants. Thus vertical </a:t>
            </a:r>
            <a:r>
              <a:rPr lang="en-US" baseline="0" dirty="0" err="1"/>
              <a:t>flocculators</a:t>
            </a:r>
            <a:r>
              <a:rPr lang="en-US" baseline="0" dirty="0"/>
              <a:t> take up less area and thus vertical </a:t>
            </a:r>
            <a:r>
              <a:rPr lang="en-US" baseline="0" dirty="0" err="1"/>
              <a:t>flocculators</a:t>
            </a:r>
            <a:r>
              <a:rPr lang="en-US" baseline="0" dirty="0"/>
              <a:t> are less expensive. Also head loss has less of an impact on flow area in vertical </a:t>
            </a:r>
            <a:r>
              <a:rPr lang="en-US" baseline="0" dirty="0" err="1"/>
              <a:t>flocculator</a:t>
            </a:r>
            <a:r>
              <a:rPr lang="en-US" baseline="0" dirty="0"/>
              <a:t>.</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54</a:t>
            </a:fld>
            <a:endParaRPr lang="en-US"/>
          </a:p>
        </p:txBody>
      </p:sp>
    </p:spTree>
    <p:extLst>
      <p:ext uri="{BB962C8B-B14F-4D97-AF65-F5344CB8AC3E}">
        <p14:creationId xmlns:p14="http://schemas.microsoft.com/office/powerpoint/2010/main" val="23162431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r>
              <a:rPr lang="en-US" dirty="0"/>
              <a:t>If we decrease flow, then </a:t>
            </a:r>
            <a:r>
              <a:rPr lang="en-US" dirty="0" err="1"/>
              <a:t>Gtheta</a:t>
            </a:r>
            <a:r>
              <a:rPr lang="en-US" dirty="0"/>
              <a:t> decreases!!!! </a:t>
            </a:r>
            <a:endParaRPr lang="en-US" baseline="0" dirty="0"/>
          </a:p>
          <a:p>
            <a:r>
              <a:rPr lang="en-US" baseline="0" dirty="0"/>
              <a:t>For small H/S need to take the average energy dissipation rate and multiply by 2 to get the max.</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55</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So easy! Add obstructions!</a:t>
            </a:r>
            <a:r>
              <a:rPr lang="en-US" baseline="0" dirty="0"/>
              <a:t> Cylinders, plates, etc.</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56</a:t>
            </a:fld>
            <a:endParaRPr lang="en-US"/>
          </a:p>
        </p:txBody>
      </p:sp>
    </p:spTree>
    <p:extLst>
      <p:ext uri="{BB962C8B-B14F-4D97-AF65-F5344CB8AC3E}">
        <p14:creationId xmlns:p14="http://schemas.microsoft.com/office/powerpoint/2010/main" val="10999150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r>
              <a:rPr lang="en-US" dirty="0"/>
              <a:t>Lower Gt because 1)</a:t>
            </a:r>
            <a:r>
              <a:rPr lang="en-US" baseline="0" dirty="0"/>
              <a:t> more uniform </a:t>
            </a:r>
            <a:endParaRPr lang="en-US" dirty="0"/>
          </a:p>
          <a:p>
            <a:r>
              <a:rPr lang="en-US" dirty="0"/>
              <a:t>No basis</a:t>
            </a:r>
            <a:r>
              <a:rPr lang="en-US" baseline="0" dirty="0"/>
              <a:t> for why tapered would be better. In absence of data showing improved performance when coupled with a floc blanket we simplify the design and improve energy efficiency by using constant G</a:t>
            </a:r>
          </a:p>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52324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5</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8</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10</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11</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14</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confluence.cornell.edu/display/AGUACLARA/Validation+Studies+for+ANSYS+Fluent+Turbulence+Model+Simulations"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xml"/><Relationship Id="rId7" Type="http://schemas.openxmlformats.org/officeDocument/2006/relationships/image" Target="../media/image25.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hyperlink" Target="https://confluence.cornell.edu/display/AGUACLARA/Validation+Studies+for+ANSYS+Fluent+Turbulence+Model+Simulations" TargetMode="External"/><Relationship Id="rId5" Type="http://schemas.openxmlformats.org/officeDocument/2006/relationships/notesSlide" Target="../notesSlides/notesSlide12.xml"/><Relationship Id="rId10" Type="http://schemas.openxmlformats.org/officeDocument/2006/relationships/image" Target="../media/image31.png"/><Relationship Id="rId4" Type="http://schemas.openxmlformats.org/officeDocument/2006/relationships/slideLayout" Target="../slideLayouts/slideLayout5.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5.png"/><Relationship Id="rId3" Type="http://schemas.openxmlformats.org/officeDocument/2006/relationships/tags" Target="../tags/tag12.xml"/><Relationship Id="rId7" Type="http://schemas.openxmlformats.org/officeDocument/2006/relationships/notesSlide" Target="../notesSlides/notesSlide13.xml"/><Relationship Id="rId12" Type="http://schemas.openxmlformats.org/officeDocument/2006/relationships/hyperlink" Target="https://confluence.cornell.edu/display/AGUACLARA/Validation+Studies+for+ANSYS+Fluent+Turbulence+Model+Simulations" TargetMode="Externa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35.png"/><Relationship Id="rId5" Type="http://schemas.openxmlformats.org/officeDocument/2006/relationships/tags" Target="../tags/tag14.xml"/><Relationship Id="rId10" Type="http://schemas.openxmlformats.org/officeDocument/2006/relationships/image" Target="../media/image34.png"/><Relationship Id="rId4" Type="http://schemas.openxmlformats.org/officeDocument/2006/relationships/tags" Target="../tags/tag13.xml"/><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tags" Target="../tags/tag17.xml"/><Relationship Id="rId7" Type="http://schemas.openxmlformats.org/officeDocument/2006/relationships/notesSlide" Target="../notesSlides/notesSlide14.xml"/><Relationship Id="rId12" Type="http://schemas.openxmlformats.org/officeDocument/2006/relationships/image" Target="../media/image40.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19.xml"/><Relationship Id="rId10" Type="http://schemas.openxmlformats.org/officeDocument/2006/relationships/image" Target="../media/image38.png"/><Relationship Id="rId4" Type="http://schemas.openxmlformats.org/officeDocument/2006/relationships/tags" Target="../tags/tag18.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31.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5.xml"/><Relationship Id="rId7" Type="http://schemas.openxmlformats.org/officeDocument/2006/relationships/image" Target="../media/image4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2.png"/><Relationship Id="rId3" Type="http://schemas.openxmlformats.org/officeDocument/2006/relationships/tags" Target="../tags/tag26.xml"/><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notesSlide" Target="../notesSlides/notesSlide16.xml"/><Relationship Id="rId11" Type="http://schemas.openxmlformats.org/officeDocument/2006/relationships/image" Target="../media/image50.png"/><Relationship Id="rId5" Type="http://schemas.openxmlformats.org/officeDocument/2006/relationships/slideLayout" Target="../slideLayouts/slideLayout2.xml"/><Relationship Id="rId10" Type="http://schemas.openxmlformats.org/officeDocument/2006/relationships/image" Target="../media/image49.png"/><Relationship Id="rId4" Type="http://schemas.openxmlformats.org/officeDocument/2006/relationships/tags" Target="../tags/tag27.xml"/><Relationship Id="rId9" Type="http://schemas.openxmlformats.org/officeDocument/2006/relationships/image" Target="../media/image2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30.xml"/><Relationship Id="rId7" Type="http://schemas.openxmlformats.org/officeDocument/2006/relationships/image" Target="../media/image53.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52.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tags" Target="../tags/tag33.xml"/><Relationship Id="rId7" Type="http://schemas.openxmlformats.org/officeDocument/2006/relationships/image" Target="../media/image56.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55.png"/><Relationship Id="rId5" Type="http://schemas.openxmlformats.org/officeDocument/2006/relationships/notesSlide" Target="../notesSlides/notesSlide18.xml"/><Relationship Id="rId4"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guaClara/SWOT/raw/master/Resources/TenStateStandardsWater.pdf"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tags" Target="../tags/tag36.xml"/><Relationship Id="rId7" Type="http://schemas.openxmlformats.org/officeDocument/2006/relationships/image" Target="../media/image60.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5.xml"/><Relationship Id="rId11" Type="http://schemas.openxmlformats.org/officeDocument/2006/relationships/image" Target="../media/image64.png"/><Relationship Id="rId5" Type="http://schemas.openxmlformats.org/officeDocument/2006/relationships/tags" Target="../tags/tag38.xml"/><Relationship Id="rId10" Type="http://schemas.openxmlformats.org/officeDocument/2006/relationships/image" Target="../media/image63.png"/><Relationship Id="rId4" Type="http://schemas.openxmlformats.org/officeDocument/2006/relationships/tags" Target="../tags/tag37.xml"/><Relationship Id="rId9" Type="http://schemas.openxmlformats.org/officeDocument/2006/relationships/image" Target="../media/image62.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68.png"/><Relationship Id="rId3" Type="http://schemas.openxmlformats.org/officeDocument/2006/relationships/tags" Target="../tags/tag41.xml"/><Relationship Id="rId7" Type="http://schemas.openxmlformats.org/officeDocument/2006/relationships/slideLayout" Target="../slideLayouts/slideLayout2.xml"/><Relationship Id="rId12" Type="http://schemas.openxmlformats.org/officeDocument/2006/relationships/image" Target="../media/image67.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61.png"/><Relationship Id="rId5" Type="http://schemas.openxmlformats.org/officeDocument/2006/relationships/tags" Target="../tags/tag43.xml"/><Relationship Id="rId10" Type="http://schemas.openxmlformats.org/officeDocument/2006/relationships/image" Target="../media/image66.png"/><Relationship Id="rId4" Type="http://schemas.openxmlformats.org/officeDocument/2006/relationships/tags" Target="../tags/tag42.xml"/><Relationship Id="rId9" Type="http://schemas.openxmlformats.org/officeDocument/2006/relationships/image" Target="../media/image65.png"/><Relationship Id="rId14"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71.pn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4.png"/><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image" Target="../media/image73.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72.png"/><Relationship Id="rId5" Type="http://schemas.openxmlformats.org/officeDocument/2006/relationships/tags" Target="../tags/tag50.xml"/><Relationship Id="rId15" Type="http://schemas.openxmlformats.org/officeDocument/2006/relationships/image" Target="../media/image76.png"/><Relationship Id="rId10" Type="http://schemas.openxmlformats.org/officeDocument/2006/relationships/image" Target="../media/image68.png"/><Relationship Id="rId4" Type="http://schemas.openxmlformats.org/officeDocument/2006/relationships/tags" Target="../tags/tag49.xml"/><Relationship Id="rId9" Type="http://schemas.openxmlformats.org/officeDocument/2006/relationships/notesSlide" Target="../notesSlides/notesSlide25.xml"/><Relationship Id="rId14" Type="http://schemas.openxmlformats.org/officeDocument/2006/relationships/image" Target="../media/image75.png"/></Relationships>
</file>

<file path=ppt/slides/_rels/slide39.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67.png"/><Relationship Id="rId18" Type="http://schemas.openxmlformats.org/officeDocument/2006/relationships/image" Target="../media/image82.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8.png"/><Relationship Id="rId17" Type="http://schemas.openxmlformats.org/officeDocument/2006/relationships/image" Target="../media/image64.png"/><Relationship Id="rId2" Type="http://schemas.openxmlformats.org/officeDocument/2006/relationships/tags" Target="../tags/tag54.xml"/><Relationship Id="rId16" Type="http://schemas.openxmlformats.org/officeDocument/2006/relationships/image" Target="../media/image81.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4.png"/><Relationship Id="rId5" Type="http://schemas.openxmlformats.org/officeDocument/2006/relationships/tags" Target="../tags/tag57.xml"/><Relationship Id="rId15" Type="http://schemas.openxmlformats.org/officeDocument/2006/relationships/image" Target="../media/image80.png"/><Relationship Id="rId10" Type="http://schemas.openxmlformats.org/officeDocument/2006/relationships/image" Target="../media/image77.png"/><Relationship Id="rId19" Type="http://schemas.openxmlformats.org/officeDocument/2006/relationships/image" Target="../media/image83.png"/><Relationship Id="rId4" Type="http://schemas.openxmlformats.org/officeDocument/2006/relationships/tags" Target="../tags/tag56.xml"/><Relationship Id="rId9" Type="http://schemas.openxmlformats.org/officeDocument/2006/relationships/notesSlide" Target="../notesSlides/notesSlide26.xml"/><Relationship Id="rId1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27.xml"/><Relationship Id="rId13" Type="http://schemas.openxmlformats.org/officeDocument/2006/relationships/image" Target="../media/image86.png"/><Relationship Id="rId3" Type="http://schemas.openxmlformats.org/officeDocument/2006/relationships/tags" Target="../tags/tag62.xml"/><Relationship Id="rId7" Type="http://schemas.openxmlformats.org/officeDocument/2006/relationships/slideLayout" Target="../slideLayouts/slideLayout5.xml"/><Relationship Id="rId12" Type="http://schemas.openxmlformats.org/officeDocument/2006/relationships/image" Target="../media/image8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84.png"/><Relationship Id="rId5" Type="http://schemas.openxmlformats.org/officeDocument/2006/relationships/tags" Target="../tags/tag64.xml"/><Relationship Id="rId15" Type="http://schemas.openxmlformats.org/officeDocument/2006/relationships/image" Target="../media/image88.png"/><Relationship Id="rId10" Type="http://schemas.openxmlformats.org/officeDocument/2006/relationships/image" Target="../media/image82.png"/><Relationship Id="rId4" Type="http://schemas.openxmlformats.org/officeDocument/2006/relationships/tags" Target="../tags/tag63.xml"/><Relationship Id="rId9" Type="http://schemas.openxmlformats.org/officeDocument/2006/relationships/image" Target="../media/image620.png"/><Relationship Id="rId1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2.png"/><Relationship Id="rId3" Type="http://schemas.openxmlformats.org/officeDocument/2006/relationships/tags" Target="../tags/tag68.xml"/><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slideLayout" Target="../slideLayouts/slideLayout5.xml"/><Relationship Id="rId11" Type="http://schemas.openxmlformats.org/officeDocument/2006/relationships/image" Target="../media/image95.png"/><Relationship Id="rId5" Type="http://schemas.openxmlformats.org/officeDocument/2006/relationships/tags" Target="../tags/tag70.xml"/><Relationship Id="rId10" Type="http://schemas.openxmlformats.org/officeDocument/2006/relationships/image" Target="../media/image94.png"/><Relationship Id="rId4" Type="http://schemas.openxmlformats.org/officeDocument/2006/relationships/tags" Target="../tags/tag69.xml"/><Relationship Id="rId9" Type="http://schemas.openxmlformats.org/officeDocument/2006/relationships/image" Target="../media/image93.png"/></Relationships>
</file>

<file path=ppt/slides/_rels/slide43.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image" Target="../media/image660.png"/><Relationship Id="rId18" Type="http://schemas.openxmlformats.org/officeDocument/2006/relationships/image" Target="../media/image96.png"/><Relationship Id="rId3" Type="http://schemas.openxmlformats.org/officeDocument/2006/relationships/tags" Target="../tags/tag73.xml"/><Relationship Id="rId21" Type="http://schemas.openxmlformats.org/officeDocument/2006/relationships/image" Target="../media/image102.png"/><Relationship Id="rId7" Type="http://schemas.openxmlformats.org/officeDocument/2006/relationships/tags" Target="../tags/tag77.xml"/><Relationship Id="rId12" Type="http://schemas.openxmlformats.org/officeDocument/2006/relationships/image" Target="../media/image97.png"/><Relationship Id="rId17" Type="http://schemas.openxmlformats.org/officeDocument/2006/relationships/image" Target="../media/image95.png"/><Relationship Id="rId2" Type="http://schemas.openxmlformats.org/officeDocument/2006/relationships/tags" Target="../tags/tag72.xml"/><Relationship Id="rId16" Type="http://schemas.openxmlformats.org/officeDocument/2006/relationships/image" Target="../media/image99.png"/><Relationship Id="rId20" Type="http://schemas.openxmlformats.org/officeDocument/2006/relationships/image" Target="../media/image101.png"/><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notesSlide" Target="../notesSlides/notesSlide29.xml"/><Relationship Id="rId5" Type="http://schemas.openxmlformats.org/officeDocument/2006/relationships/tags" Target="../tags/tag75.xml"/><Relationship Id="rId15" Type="http://schemas.openxmlformats.org/officeDocument/2006/relationships/image" Target="../media/image75.png"/><Relationship Id="rId10" Type="http://schemas.openxmlformats.org/officeDocument/2006/relationships/slideLayout" Target="../slideLayouts/slideLayout2.xml"/><Relationship Id="rId19" Type="http://schemas.openxmlformats.org/officeDocument/2006/relationships/image" Target="../media/image100.png"/><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image" Target="../media/image98.png"/><Relationship Id="rId22" Type="http://schemas.openxmlformats.org/officeDocument/2006/relationships/image" Target="../media/image103.png"/></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08.png"/><Relationship Id="rId3" Type="http://schemas.openxmlformats.org/officeDocument/2006/relationships/tags" Target="../tags/tag82.xml"/><Relationship Id="rId7" Type="http://schemas.openxmlformats.org/officeDocument/2006/relationships/slideLayout" Target="../slideLayouts/slideLayout5.xml"/><Relationship Id="rId12" Type="http://schemas.openxmlformats.org/officeDocument/2006/relationships/image" Target="../media/image107.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06.png"/><Relationship Id="rId5" Type="http://schemas.openxmlformats.org/officeDocument/2006/relationships/tags" Target="../tags/tag84.xml"/><Relationship Id="rId10" Type="http://schemas.openxmlformats.org/officeDocument/2006/relationships/image" Target="../media/image105.png"/><Relationship Id="rId4" Type="http://schemas.openxmlformats.org/officeDocument/2006/relationships/tags" Target="../tags/tag83.xml"/><Relationship Id="rId9" Type="http://schemas.openxmlformats.org/officeDocument/2006/relationships/image" Target="../media/image104.png"/><Relationship Id="rId14"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4.png"/><Relationship Id="rId3" Type="http://schemas.openxmlformats.org/officeDocument/2006/relationships/tags" Target="../tags/tag88.xml"/><Relationship Id="rId7" Type="http://schemas.openxmlformats.org/officeDocument/2006/relationships/slideLayout" Target="../slideLayouts/slideLayout5.xml"/><Relationship Id="rId12" Type="http://schemas.openxmlformats.org/officeDocument/2006/relationships/image" Target="../media/image113.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112.png"/><Relationship Id="rId5" Type="http://schemas.openxmlformats.org/officeDocument/2006/relationships/tags" Target="../tags/tag90.xml"/><Relationship Id="rId10" Type="http://schemas.openxmlformats.org/officeDocument/2006/relationships/image" Target="../media/image72.png"/><Relationship Id="rId4" Type="http://schemas.openxmlformats.org/officeDocument/2006/relationships/tags" Target="../tags/tag89.xml"/><Relationship Id="rId9" Type="http://schemas.openxmlformats.org/officeDocument/2006/relationships/image" Target="../media/image111.png"/><Relationship Id="rId1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6.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slideLayout" Target="../slideLayouts/slideLayout5.xml"/><Relationship Id="rId1" Type="http://schemas.openxmlformats.org/officeDocument/2006/relationships/tags" Target="../tags/tag92.xml"/></Relationships>
</file>

<file path=ppt/slides/_rels/slide53.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1.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20.png"/><Relationship Id="rId5" Type="http://schemas.openxmlformats.org/officeDocument/2006/relationships/image" Target="../media/image1170.png"/><Relationship Id="rId4"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95.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hyperlink" Target="http://spsengineering.com/flocculator/"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20.png"/><Relationship Id="rId4" Type="http://schemas.openxmlformats.org/officeDocument/2006/relationships/notesSlide" Target="../notesSlides/notesSlide5.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Flocculator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2019 – Learned that head loss is higher than we had predicted</a:t>
            </a:r>
          </a:p>
          <a:p>
            <a:r>
              <a:rPr lang="en-US" sz="2400" dirty="0"/>
              <a:t>202x –We increase the efficiency of removal of small particles by inventing???????</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5"/>
          <p:cNvSpPr txBox="1">
            <a:spLocks noGrp="1"/>
          </p:cNvSpPr>
          <p:nvPr>
            <p:ph type="title"/>
          </p:nvPr>
        </p:nvSpPr>
        <p:spPr>
          <a:xfrm>
            <a:off x="1275347" y="274637"/>
            <a:ext cx="10307052"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a:t>AguaClara Hydraulic Flocculation Model</a:t>
            </a:r>
            <a:endParaRPr/>
          </a:p>
        </p:txBody>
      </p:sp>
      <p:pic>
        <p:nvPicPr>
          <p:cNvPr id="265" name="Google Shape;265;p25"/>
          <p:cNvPicPr preferRelativeResize="0"/>
          <p:nvPr/>
        </p:nvPicPr>
        <p:blipFill rotWithShape="1">
          <a:blip r:embed="rId3">
            <a:alphaModFix/>
          </a:blip>
          <a:srcRect/>
          <a:stretch/>
        </p:blipFill>
        <p:spPr>
          <a:xfrm>
            <a:off x="353882" y="3826711"/>
            <a:ext cx="3125637" cy="1102020"/>
          </a:xfrm>
          <a:prstGeom prst="rect">
            <a:avLst/>
          </a:prstGeom>
          <a:noFill/>
          <a:ln>
            <a:noFill/>
          </a:ln>
        </p:spPr>
      </p:pic>
      <p:grpSp>
        <p:nvGrpSpPr>
          <p:cNvPr id="3" name="Group 2">
            <a:extLst>
              <a:ext uri="{FF2B5EF4-FFF2-40B4-BE49-F238E27FC236}">
                <a16:creationId xmlns:a16="http://schemas.microsoft.com/office/drawing/2014/main" id="{7D6E4998-2D39-4DA5-BC19-26F5B7D92708}"/>
              </a:ext>
            </a:extLst>
          </p:cNvPr>
          <p:cNvGrpSpPr/>
          <p:nvPr/>
        </p:nvGrpSpPr>
        <p:grpSpPr>
          <a:xfrm>
            <a:off x="8665495" y="1528098"/>
            <a:ext cx="3346077" cy="2608906"/>
            <a:chOff x="8665495" y="1528098"/>
            <a:chExt cx="3346077" cy="2608906"/>
          </a:xfrm>
        </p:grpSpPr>
        <p:pic>
          <p:nvPicPr>
            <p:cNvPr id="267" name="Google Shape;267;p25" descr="MCED00214_0000[1]"/>
            <p:cNvPicPr preferRelativeResize="0"/>
            <p:nvPr/>
          </p:nvPicPr>
          <p:blipFill rotWithShape="1">
            <a:blip r:embed="rId4">
              <a:alphaModFix/>
            </a:blip>
            <a:srcRect/>
            <a:stretch/>
          </p:blipFill>
          <p:spPr>
            <a:xfrm>
              <a:off x="9504839" y="2316163"/>
              <a:ext cx="294217" cy="253057"/>
            </a:xfrm>
            <a:prstGeom prst="rect">
              <a:avLst/>
            </a:prstGeom>
            <a:noFill/>
            <a:ln>
              <a:noFill/>
            </a:ln>
          </p:spPr>
        </p:pic>
        <p:sp>
          <p:nvSpPr>
            <p:cNvPr id="268" name="Google Shape;268;p25"/>
            <p:cNvSpPr/>
            <p:nvPr/>
          </p:nvSpPr>
          <p:spPr>
            <a:xfrm>
              <a:off x="8665495"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dirty="0">
                <a:solidFill>
                  <a:srgbClr val="000000"/>
                </a:solidFill>
                <a:latin typeface="Arial"/>
                <a:ea typeface="Arial"/>
                <a:cs typeface="Arial"/>
                <a:sym typeface="Arial"/>
              </a:endParaRPr>
            </a:p>
          </p:txBody>
        </p:sp>
        <p:pic>
          <p:nvPicPr>
            <p:cNvPr id="269" name="Google Shape;269;p25" descr="MCED00214_0000[1]"/>
            <p:cNvPicPr preferRelativeResize="0"/>
            <p:nvPr/>
          </p:nvPicPr>
          <p:blipFill rotWithShape="1">
            <a:blip r:embed="rId4">
              <a:alphaModFix/>
            </a:blip>
            <a:srcRect/>
            <a:stretch/>
          </p:blipFill>
          <p:spPr>
            <a:xfrm>
              <a:off x="10925237" y="2295447"/>
              <a:ext cx="294217" cy="253057"/>
            </a:xfrm>
            <a:prstGeom prst="rect">
              <a:avLst/>
            </a:prstGeom>
            <a:noFill/>
            <a:ln>
              <a:noFill/>
            </a:ln>
          </p:spPr>
        </p:pic>
        <p:sp>
          <p:nvSpPr>
            <p:cNvPr id="270" name="Google Shape;270;p25"/>
            <p:cNvSpPr/>
            <p:nvPr/>
          </p:nvSpPr>
          <p:spPr>
            <a:xfrm>
              <a:off x="10129142" y="1528098"/>
              <a:ext cx="1882430" cy="1660202"/>
            </a:xfrm>
            <a:prstGeom prst="cube">
              <a:avLst>
                <a:gd name="adj" fmla="val 25000"/>
              </a:avLst>
            </a:prstGeom>
            <a:solidFill>
              <a:schemeClr val="accent1">
                <a:alpha val="49803"/>
              </a:schemeClr>
            </a:solidFill>
            <a:ln w="12700" cap="flat" cmpd="sng">
              <a:solidFill>
                <a:schemeClr val="dk2"/>
              </a:solidFill>
              <a:prstDash val="solid"/>
              <a:miter lim="800000"/>
              <a:headEnd type="none" w="sm" len="sm"/>
              <a:tailEnd type="none" w="sm" len="sm"/>
            </a:ln>
          </p:spPr>
          <p:txBody>
            <a:bodyPr spcFirstLastPara="1" wrap="square" lIns="121900" tIns="60933" rIns="121900" bIns="60933" anchor="ctr" anchorCtr="0">
              <a:noAutofit/>
            </a:bodyPr>
            <a:lstStyle/>
            <a:p>
              <a:pPr>
                <a:spcBef>
                  <a:spcPts val="0"/>
                </a:spcBef>
                <a:spcAft>
                  <a:spcPts val="0"/>
                </a:spcAft>
              </a:pPr>
              <a:endParaRPr sz="1867">
                <a:solidFill>
                  <a:srgbClr val="000000"/>
                </a:solidFill>
                <a:latin typeface="Arial"/>
                <a:ea typeface="Arial"/>
                <a:cs typeface="Arial"/>
                <a:sym typeface="Arial"/>
              </a:endParaRPr>
            </a:p>
          </p:txBody>
        </p:sp>
        <p:cxnSp>
          <p:nvCxnSpPr>
            <p:cNvPr id="271" name="Google Shape;271;p25"/>
            <p:cNvCxnSpPr/>
            <p:nvPr/>
          </p:nvCxnSpPr>
          <p:spPr>
            <a:xfrm>
              <a:off x="9579896" y="2582702"/>
              <a:ext cx="1460500" cy="1821"/>
            </a:xfrm>
            <a:prstGeom prst="straightConnector1">
              <a:avLst/>
            </a:prstGeom>
            <a:noFill/>
            <a:ln w="25400" cap="flat" cmpd="sng">
              <a:solidFill>
                <a:schemeClr val="accent4"/>
              </a:solidFill>
              <a:prstDash val="solid"/>
              <a:round/>
              <a:headEnd type="triangle" w="med" len="med"/>
              <a:tailEnd type="triangle" w="med" len="med"/>
            </a:ln>
          </p:spPr>
        </p:cxnSp>
        <p:cxnSp>
          <p:nvCxnSpPr>
            <p:cNvPr id="272" name="Google Shape;272;p25"/>
            <p:cNvCxnSpPr/>
            <p:nvPr/>
          </p:nvCxnSpPr>
          <p:spPr>
            <a:xfrm flipH="1" flipV="1">
              <a:off x="10403105" y="2582702"/>
              <a:ext cx="269643" cy="796247"/>
            </a:xfrm>
            <a:prstGeom prst="straightConnector1">
              <a:avLst/>
            </a:prstGeom>
            <a:noFill/>
            <a:ln w="12700" cap="flat" cmpd="sng">
              <a:solidFill>
                <a:schemeClr val="dk1"/>
              </a:solidFill>
              <a:prstDash val="solid"/>
              <a:round/>
              <a:headEnd type="none" w="sm" len="sm"/>
              <a:tailEnd type="stealth" w="med" len="med"/>
            </a:ln>
          </p:spPr>
        </p:cxnSp>
        <p:pic>
          <p:nvPicPr>
            <p:cNvPr id="273" name="Google Shape;273;p25"/>
            <p:cNvPicPr preferRelativeResize="0"/>
            <p:nvPr/>
          </p:nvPicPr>
          <p:blipFill rotWithShape="1">
            <a:blip r:embed="rId5">
              <a:alphaModFix/>
            </a:blip>
            <a:srcRect/>
            <a:stretch/>
          </p:blipFill>
          <p:spPr>
            <a:xfrm>
              <a:off x="10565940" y="3352369"/>
              <a:ext cx="1143873" cy="784635"/>
            </a:xfrm>
            <a:prstGeom prst="rect">
              <a:avLst/>
            </a:prstGeom>
            <a:noFill/>
            <a:ln>
              <a:noFill/>
            </a:ln>
          </p:spPr>
        </p:pic>
      </p:grpSp>
      <p:sp>
        <p:nvSpPr>
          <p:cNvPr id="274" name="Google Shape;274;p25"/>
          <p:cNvSpPr txBox="1"/>
          <p:nvPr/>
        </p:nvSpPr>
        <p:spPr>
          <a:xfrm rot="745382">
            <a:off x="3572303" y="4811437"/>
            <a:ext cx="3847635" cy="861720"/>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Probability that collision point is sticky</a:t>
            </a:r>
            <a:endParaRPr lang="en-US" sz="3733" dirty="0"/>
          </a:p>
        </p:txBody>
      </p:sp>
      <p:sp>
        <p:nvSpPr>
          <p:cNvPr id="275" name="Google Shape;275;p25"/>
          <p:cNvSpPr txBox="1"/>
          <p:nvPr/>
        </p:nvSpPr>
        <p:spPr>
          <a:xfrm rot="1016529">
            <a:off x="2286104" y="5373215"/>
            <a:ext cx="3928853"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Diameter of primary particles</a:t>
            </a:r>
            <a:endParaRPr lang="en-US" sz="3733" dirty="0"/>
          </a:p>
        </p:txBody>
      </p:sp>
      <p:sp>
        <p:nvSpPr>
          <p:cNvPr id="276" name="Google Shape;276;p25"/>
          <p:cNvSpPr txBox="1"/>
          <p:nvPr/>
        </p:nvSpPr>
        <p:spPr>
          <a:xfrm rot="-804807">
            <a:off x="3068560" y="2839430"/>
            <a:ext cx="543140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Initial distance between primary particles</a:t>
            </a:r>
            <a:endParaRPr lang="en-US" sz="3733" dirty="0"/>
          </a:p>
        </p:txBody>
      </p:sp>
      <p:sp>
        <p:nvSpPr>
          <p:cNvPr id="277" name="Google Shape;277;p25"/>
          <p:cNvSpPr txBox="1"/>
          <p:nvPr/>
        </p:nvSpPr>
        <p:spPr>
          <a:xfrm rot="-848532">
            <a:off x="1952140" y="2716779"/>
            <a:ext cx="5322397"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s-HN" sz="2400" dirty="0">
                <a:solidFill>
                  <a:srgbClr val="000000"/>
                </a:solidFill>
                <a:latin typeface="Calibri"/>
                <a:ea typeface="Calibri"/>
                <a:cs typeface="Calibri"/>
                <a:sym typeface="Calibri"/>
              </a:rPr>
              <a:t>Final </a:t>
            </a:r>
            <a:r>
              <a:rPr lang="es-HN" sz="2400" dirty="0" err="1">
                <a:solidFill>
                  <a:srgbClr val="000000"/>
                </a:solidFill>
                <a:latin typeface="Calibri"/>
                <a:ea typeface="Calibri"/>
                <a:cs typeface="Calibri"/>
                <a:sym typeface="Calibri"/>
              </a:rPr>
              <a:t>distance</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between</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primary</a:t>
            </a:r>
            <a:r>
              <a:rPr lang="es-HN" sz="2400" dirty="0">
                <a:solidFill>
                  <a:srgbClr val="000000"/>
                </a:solidFill>
                <a:latin typeface="Calibri"/>
                <a:ea typeface="Calibri"/>
                <a:cs typeface="Calibri"/>
                <a:sym typeface="Calibri"/>
              </a:rPr>
              <a:t> </a:t>
            </a:r>
            <a:r>
              <a:rPr lang="es-HN" sz="2400" dirty="0" err="1">
                <a:solidFill>
                  <a:srgbClr val="000000"/>
                </a:solidFill>
                <a:latin typeface="Calibri"/>
                <a:ea typeface="Calibri"/>
                <a:cs typeface="Calibri"/>
                <a:sym typeface="Calibri"/>
              </a:rPr>
              <a:t>particles</a:t>
            </a:r>
            <a:endParaRPr sz="3733" dirty="0"/>
          </a:p>
        </p:txBody>
      </p:sp>
      <p:sp>
        <p:nvSpPr>
          <p:cNvPr id="278" name="Google Shape;278;p25"/>
          <p:cNvSpPr txBox="1"/>
          <p:nvPr/>
        </p:nvSpPr>
        <p:spPr>
          <a:xfrm rot="-2200420">
            <a:off x="-32538" y="2945274"/>
            <a:ext cx="2422031"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Velocity Gradient</a:t>
            </a:r>
            <a:endParaRPr lang="en-US" sz="3733" dirty="0"/>
          </a:p>
        </p:txBody>
      </p:sp>
      <p:sp>
        <p:nvSpPr>
          <p:cNvPr id="279" name="Google Shape;279;p25"/>
          <p:cNvSpPr txBox="1"/>
          <p:nvPr/>
        </p:nvSpPr>
        <p:spPr>
          <a:xfrm rot="-2200420">
            <a:off x="627695" y="2937016"/>
            <a:ext cx="2402795" cy="492388"/>
          </a:xfrm>
          <a:prstGeom prst="rect">
            <a:avLst/>
          </a:prstGeom>
          <a:noFill/>
          <a:ln>
            <a:noFill/>
          </a:ln>
        </p:spPr>
        <p:txBody>
          <a:bodyPr spcFirstLastPara="1" wrap="square" lIns="121900" tIns="60933" rIns="121900" bIns="60933" anchor="t" anchorCtr="0">
            <a:spAutoFit/>
          </a:bodyPr>
          <a:lstStyle/>
          <a:p>
            <a:pPr>
              <a:spcBef>
                <a:spcPts val="0"/>
              </a:spcBef>
              <a:spcAft>
                <a:spcPts val="0"/>
              </a:spcAft>
            </a:pPr>
            <a:r>
              <a:rPr lang="en-US" sz="2400" dirty="0">
                <a:solidFill>
                  <a:srgbClr val="000000"/>
                </a:solidFill>
                <a:latin typeface="Calibri"/>
                <a:ea typeface="Calibri"/>
                <a:cs typeface="Calibri"/>
                <a:sym typeface="Calibri"/>
              </a:rPr>
              <a:t>Flocculation time</a:t>
            </a:r>
            <a:endParaRPr lang="en-US" sz="3733" dirty="0"/>
          </a:p>
        </p:txBody>
      </p:sp>
      <p:pic>
        <p:nvPicPr>
          <p:cNvPr id="280" name="Google Shape;280;p25"/>
          <p:cNvPicPr preferRelativeResize="0"/>
          <p:nvPr/>
        </p:nvPicPr>
        <p:blipFill rotWithShape="1">
          <a:blip r:embed="rId6">
            <a:alphaModFix/>
          </a:blip>
          <a:srcRect/>
          <a:stretch/>
        </p:blipFill>
        <p:spPr>
          <a:xfrm>
            <a:off x="5661169" y="3517797"/>
            <a:ext cx="3772729" cy="1442008"/>
          </a:xfrm>
          <a:prstGeom prst="rect">
            <a:avLst/>
          </a:prstGeom>
          <a:noFill/>
          <a:ln w="28575" cap="flat" cmpd="sng">
            <a:solidFill>
              <a:srgbClr val="00B0F0"/>
            </a:solidFill>
            <a:prstDash val="solid"/>
            <a:round/>
            <a:headEnd type="none" w="sm" len="sm"/>
            <a:tailEnd type="none" w="sm" len="sm"/>
          </a:ln>
        </p:spPr>
      </p:pic>
      <p:sp>
        <p:nvSpPr>
          <p:cNvPr id="2" name="Rectangle 1"/>
          <p:cNvSpPr/>
          <p:nvPr/>
        </p:nvSpPr>
        <p:spPr>
          <a:xfrm>
            <a:off x="7742408" y="5532668"/>
            <a:ext cx="4614605" cy="1221168"/>
          </a:xfrm>
          <a:prstGeom prst="rect">
            <a:avLst/>
          </a:prstGeom>
        </p:spPr>
        <p:txBody>
          <a:bodyPr wrap="square">
            <a:spAutoFit/>
          </a:bodyPr>
          <a:lstStyle/>
          <a:p>
            <a:r>
              <a:rPr lang="en-US" sz="1467" u="sng" dirty="0">
                <a:solidFill>
                  <a:srgbClr val="660099"/>
                </a:solidFill>
                <a:latin typeface="Arial" panose="020B0604020202020204" pitchFamily="34" charset="0"/>
              </a:rPr>
              <a:t>A Hydrodynamic and surface coverage model capable of predicting settled effluent turbidity subsequent to hydraulic flocculation </a:t>
            </a:r>
            <a:r>
              <a:rPr lang="en-US" sz="1467" dirty="0">
                <a:solidFill>
                  <a:srgbClr val="777777"/>
                </a:solidFill>
                <a:latin typeface="Arial" panose="020B0604020202020204" pitchFamily="34" charset="0"/>
              </a:rPr>
              <a:t>WH </a:t>
            </a:r>
            <a:r>
              <a:rPr lang="en-US" sz="1467" dirty="0" err="1">
                <a:solidFill>
                  <a:srgbClr val="777777"/>
                </a:solidFill>
                <a:latin typeface="Arial" panose="020B0604020202020204" pitchFamily="34" charset="0"/>
              </a:rPr>
              <a:t>Pennock</a:t>
            </a:r>
            <a:r>
              <a:rPr lang="en-US" sz="1467" dirty="0">
                <a:solidFill>
                  <a:srgbClr val="777777"/>
                </a:solidFill>
                <a:latin typeface="Arial" panose="020B0604020202020204" pitchFamily="34" charset="0"/>
              </a:rPr>
              <a:t>, ML Weber-Shirk, LW Lion Environmental Engineering Science 35 (12), 1273-1285 (2018)</a:t>
            </a:r>
          </a:p>
        </p:txBody>
      </p:sp>
      <p:cxnSp>
        <p:nvCxnSpPr>
          <p:cNvPr id="4" name="Straight Connector 3"/>
          <p:cNvCxnSpPr/>
          <p:nvPr/>
        </p:nvCxnSpPr>
        <p:spPr>
          <a:xfrm flipV="1">
            <a:off x="2672862" y="3851942"/>
            <a:ext cx="806657" cy="3800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667459" cy="1143000"/>
          </a:xfrm>
        </p:spPr>
        <p:txBody>
          <a:bodyPr/>
          <a:lstStyle/>
          <a:p>
            <a:r>
              <a:rPr lang="en-US" dirty="0"/>
              <a:t>Collision Potential</a:t>
            </a:r>
          </a:p>
        </p:txBody>
      </p:sp>
      <p:sp>
        <p:nvSpPr>
          <p:cNvPr id="3" name="Content Placeholder 2"/>
          <p:cNvSpPr>
            <a:spLocks noGrp="1"/>
          </p:cNvSpPr>
          <p:nvPr>
            <p:ph idx="1"/>
          </p:nvPr>
        </p:nvSpPr>
        <p:spPr/>
        <p:txBody>
          <a:bodyPr/>
          <a:lstStyle/>
          <a:p>
            <a:r>
              <a:rPr lang="en-US" dirty="0"/>
              <a:t>The target collision potential used for the design of AguaClara plants since about 2013 has been 37,000</a:t>
            </a:r>
          </a:p>
          <a:p>
            <a:r>
              <a:rPr lang="en-US" dirty="0"/>
              <a:t>This equation assumes that the velocity gradient in the flocculator is uniform</a:t>
            </a:r>
          </a:p>
          <a:p>
            <a:r>
              <a:rPr lang="en-US" dirty="0"/>
              <a:t>Our design approach will ensure that the velocity gradient is as uniform as practically possible</a:t>
            </a:r>
          </a:p>
        </p:txBody>
      </p:sp>
      <p:sp>
        <p:nvSpPr>
          <p:cNvPr id="5" name="Oval 4"/>
          <p:cNvSpPr/>
          <p:nvPr/>
        </p:nvSpPr>
        <p:spPr>
          <a:xfrm>
            <a:off x="5335678" y="317065"/>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5420766" y="282039"/>
            <a:ext cx="3503542" cy="780801"/>
          </a:xfrm>
          <a:prstGeom prst="rect">
            <a:avLst/>
          </a:prstGeom>
        </p:spPr>
      </p:pic>
    </p:spTree>
    <p:extLst>
      <p:ext uri="{BB962C8B-B14F-4D97-AF65-F5344CB8AC3E}">
        <p14:creationId xmlns:p14="http://schemas.microsoft.com/office/powerpoint/2010/main" val="10644294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pic>
        <p:nvPicPr>
          <p:cNvPr id="2" name="Picture 1">
            <a:extLst>
              <a:ext uri="{FF2B5EF4-FFF2-40B4-BE49-F238E27FC236}">
                <a16:creationId xmlns:a16="http://schemas.microsoft.com/office/drawing/2014/main" id="{8B0B51A4-5106-4B47-8326-619EB6A016F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4964" y="2625881"/>
            <a:ext cx="9360369" cy="4166658"/>
          </a:xfrm>
          <a:prstGeom prst="rect">
            <a:avLst/>
          </a:prstGeom>
        </p:spPr>
      </p:pic>
      <p:sp>
        <p:nvSpPr>
          <p:cNvPr id="242" name="Google Shape;242;p22"/>
          <p:cNvSpPr txBox="1">
            <a:spLocks noGrp="1"/>
          </p:cNvSpPr>
          <p:nvPr>
            <p:ph type="title"/>
          </p:nvPr>
        </p:nvSpPr>
        <p:spPr>
          <a:xfrm>
            <a:off x="1379621" y="274637"/>
            <a:ext cx="10202779" cy="1143000"/>
          </a:xfrm>
          <a:prstGeom prst="rect">
            <a:avLst/>
          </a:prstGeom>
          <a:noFill/>
          <a:ln>
            <a:noFill/>
          </a:ln>
        </p:spPr>
        <p:txBody>
          <a:bodyPr spcFirstLastPara="1" vert="horz" wrap="square" lIns="121900" tIns="121900" rIns="121900" bIns="121900" numCol="1" anchor="ctr" anchorCtr="0" compatLnSpc="1">
            <a:prstTxWarp prst="textNoShape">
              <a:avLst/>
            </a:prstTxWarp>
            <a:noAutofit/>
          </a:bodyPr>
          <a:lstStyle/>
          <a:p>
            <a:pPr>
              <a:spcBef>
                <a:spcPts val="0"/>
              </a:spcBef>
              <a:spcAft>
                <a:spcPts val="0"/>
              </a:spcAft>
              <a:buClr>
                <a:schemeClr val="dk1"/>
              </a:buClr>
              <a:buSzPts val="1400"/>
            </a:pPr>
            <a:r>
              <a:rPr lang="es-HN" sz="4267"/>
              <a:t>High Rate, Uniform Velocity Gradient, Plug flow, Hydraulic Flocculation</a:t>
            </a:r>
            <a:endParaRPr sz="4267"/>
          </a:p>
        </p:txBody>
      </p:sp>
      <p:sp>
        <p:nvSpPr>
          <p:cNvPr id="243" name="Google Shape;243;p22"/>
          <p:cNvSpPr txBox="1">
            <a:spLocks noGrp="1"/>
          </p:cNvSpPr>
          <p:nvPr>
            <p:ph type="body" idx="1"/>
          </p:nvPr>
        </p:nvSpPr>
        <p:spPr>
          <a:xfrm>
            <a:off x="589212" y="1358186"/>
            <a:ext cx="10972800" cy="1267696"/>
          </a:xfrm>
          <a:prstGeom prst="rect">
            <a:avLst/>
          </a:prstGeom>
          <a:noFill/>
          <a:ln>
            <a:noFill/>
          </a:ln>
        </p:spPr>
        <p:txBody>
          <a:bodyPr spcFirstLastPara="1" vert="horz" wrap="square" lIns="121900" tIns="121900" rIns="121900" bIns="121900" numCol="1" anchor="t" anchorCtr="0" compatLnSpc="1">
            <a:prstTxWarp prst="textNoShape">
              <a:avLst/>
            </a:prstTxWarp>
            <a:noAutofit/>
          </a:bodyPr>
          <a:lstStyle/>
          <a:p>
            <a:pPr marL="186262" indent="0">
              <a:spcBef>
                <a:spcPts val="773"/>
              </a:spcBef>
              <a:spcAft>
                <a:spcPts val="0"/>
              </a:spcAft>
              <a:buSzPts val="3200"/>
              <a:buNone/>
            </a:pPr>
            <a:r>
              <a:rPr lang="en-US" dirty="0"/>
              <a:t>Contractions → Expansions →Turbulence → Viscous deformation of the fluid→ Collisions</a:t>
            </a:r>
          </a:p>
        </p:txBody>
      </p:sp>
      <p:pic>
        <p:nvPicPr>
          <p:cNvPr id="11" name="Picture 1">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11500189" y="81439"/>
            <a:ext cx="606368" cy="3017317"/>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bwMode="auto">
          <a:xfrm flipH="1">
            <a:off x="11792240" y="90490"/>
            <a:ext cx="0" cy="2535391"/>
          </a:xfrm>
          <a:prstGeom prst="line">
            <a:avLst/>
          </a:prstGeom>
          <a:solidFill>
            <a:schemeClr val="accent1"/>
          </a:solidFill>
          <a:ln w="28575" cap="flat" cmpd="sng" algn="ctr">
            <a:solidFill>
              <a:schemeClr val="tx1"/>
            </a:solidFill>
            <a:prstDash val="sysDot"/>
            <a:round/>
            <a:headEnd type="none" w="lg" len="med"/>
            <a:tailEnd type="none" w="lg" len="med"/>
          </a:ln>
          <a:effectLst/>
        </p:spPr>
      </p:cxnSp>
      <p:cxnSp>
        <p:nvCxnSpPr>
          <p:cNvPr id="6" name="Straight Connector 5">
            <a:extLst>
              <a:ext uri="{FF2B5EF4-FFF2-40B4-BE49-F238E27FC236}">
                <a16:creationId xmlns:a16="http://schemas.microsoft.com/office/drawing/2014/main" id="{B9BFD704-5142-4797-B423-DEE215CD1DF3}"/>
              </a:ext>
            </a:extLst>
          </p:cNvPr>
          <p:cNvCxnSpPr/>
          <p:nvPr/>
        </p:nvCxnSpPr>
        <p:spPr>
          <a:xfrm>
            <a:off x="1489753" y="3791164"/>
            <a:ext cx="8332341" cy="5239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FBEFF1E-731A-4016-80EB-91B087DB976F}"/>
              </a:ext>
            </a:extLst>
          </p:cNvPr>
          <p:cNvCxnSpPr/>
          <p:nvPr/>
        </p:nvCxnSpPr>
        <p:spPr>
          <a:xfrm>
            <a:off x="1312666" y="5827368"/>
            <a:ext cx="8332341" cy="523982"/>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9507847" y="6296982"/>
            <a:ext cx="137160" cy="137160"/>
          </a:xfrm>
          <a:prstGeom prst="ellipse">
            <a:avLst/>
          </a:prstGeom>
          <a:solidFill>
            <a:schemeClr val="accent1">
              <a:lumMod val="5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4.79167E-6 -7.40741E-7 C -0.00169 -0.10116 0.01329 -0.30208 -0.00585 -0.30139 C -0.03372 -0.30208 -0.02565 -0.00856 -0.05182 -0.00856 C -0.07096 -0.01389 -0.05143 -0.30532 -0.06992 -0.30648 C -0.09192 -0.30741 -0.09179 -0.01713 -0.11484 -0.01713 C -0.13541 -0.01829 -0.11484 -0.31389 -0.13372 -0.3162 C -0.15976 -0.31759 -0.15976 -0.02268 -0.17812 -0.02338 C -0.19986 -0.02731 -0.17304 -0.31898 -0.19778 -0.32268 C -0.22708 -0.32477 -0.21484 -0.02917 -0.24127 -0.03194 C -0.26549 -0.0331 -0.23502 -0.32986 -0.26432 -0.33125 C -0.28789 -0.33009 -0.27877 -0.03588 -0.30559 -0.03843 C -0.33255 -0.04352 -0.29895 -0.32986 -0.32734 -0.33565 C -0.36119 -0.33981 -0.3375 -0.04305 -0.37278 -0.0456 C -0.39869 -0.04884 -0.3625 -0.34097 -0.39049 -0.34305 C -0.41914 -0.34861 -0.40468 -0.04884 -0.43619 -0.05208 C -0.4621 -0.05579 -0.42343 -0.34537 -0.45351 -0.35139 C -0.48007 -0.35185 -0.46966 -0.05718 -0.49934 -0.05903 C -0.52643 -0.06296 -0.49231 -0.35509 -0.51692 -0.35787 C -0.5444 -0.35926 -0.53294 -0.06366 -0.56197 -0.06805 C -0.58528 -0.06875 -0.55286 -0.3625 -0.58007 -0.36412 C -0.62291 -0.37245 -0.62031 -0.18889 -0.64023 -0.10116 " pathEditMode="relative" rAng="0" ptsTypes="AAAAAAAAAAAAAAAAAAAAA">
                                      <p:cBhvr>
                                        <p:cTn id="6" dur="20000" fill="hold"/>
                                        <p:tgtEl>
                                          <p:spTgt spid="13"/>
                                        </p:tgtEl>
                                        <p:attrNameLst>
                                          <p:attrName>ppt_x</p:attrName>
                                          <p:attrName>ppt_y</p:attrName>
                                        </p:attrNameLst>
                                      </p:cBhvr>
                                      <p:rCtr x="-31810" y="-18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4AD49-86DE-4C35-8CB2-87F48A4240FF}"/>
              </a:ext>
            </a:extLst>
          </p:cNvPr>
          <p:cNvSpPr>
            <a:spLocks noGrp="1"/>
          </p:cNvSpPr>
          <p:nvPr>
            <p:ph type="title"/>
          </p:nvPr>
        </p:nvSpPr>
        <p:spPr/>
        <p:txBody>
          <a:bodyPr/>
          <a:lstStyle/>
          <a:p>
            <a:r>
              <a:rPr lang="en-US" dirty="0"/>
              <a:t>Fluid deformation powered by turbulent kinetic energy and damped by viscosity</a:t>
            </a:r>
          </a:p>
        </p:txBody>
      </p:sp>
      <p:sp>
        <p:nvSpPr>
          <p:cNvPr id="3" name="Content Placeholder 2">
            <a:extLst>
              <a:ext uri="{FF2B5EF4-FFF2-40B4-BE49-F238E27FC236}">
                <a16:creationId xmlns:a16="http://schemas.microsoft.com/office/drawing/2014/main" id="{6D4A70C8-C1DC-43D6-BDAB-C58BBE418460}"/>
              </a:ext>
            </a:extLst>
          </p:cNvPr>
          <p:cNvSpPr>
            <a:spLocks noGrp="1"/>
          </p:cNvSpPr>
          <p:nvPr>
            <p:ph idx="1"/>
          </p:nvPr>
        </p:nvSpPr>
        <p:spPr>
          <a:xfrm>
            <a:off x="457201" y="1600200"/>
            <a:ext cx="4875088" cy="4525963"/>
          </a:xfrm>
        </p:spPr>
        <p:txBody>
          <a:bodyPr/>
          <a:lstStyle/>
          <a:p>
            <a:r>
              <a:rPr lang="en-US" dirty="0"/>
              <a:t>Flow expansions convert potential energy into turbulent kinetic energy</a:t>
            </a:r>
          </a:p>
          <a:p>
            <a:r>
              <a:rPr lang="en-US" dirty="0"/>
              <a:t>Viscosity damps the eddies</a:t>
            </a:r>
          </a:p>
          <a:p>
            <a:r>
              <a:rPr lang="en-US" dirty="0"/>
              <a:t>Fluid deforms</a:t>
            </a:r>
          </a:p>
          <a:p>
            <a:r>
              <a:rPr lang="en-US" dirty="0"/>
              <a:t>Particles collide</a:t>
            </a:r>
          </a:p>
        </p:txBody>
      </p:sp>
      <p:pic>
        <p:nvPicPr>
          <p:cNvPr id="4" name="Picture 3">
            <a:extLst>
              <a:ext uri="{FF2B5EF4-FFF2-40B4-BE49-F238E27FC236}">
                <a16:creationId xmlns:a16="http://schemas.microsoft.com/office/drawing/2014/main" id="{5D2CFFA7-E1FC-4265-825B-11EC07FE7AA6}"/>
              </a:ext>
            </a:extLst>
          </p:cNvPr>
          <p:cNvPicPr>
            <a:picLocks noChangeAspect="1"/>
          </p:cNvPicPr>
          <p:nvPr/>
        </p:nvPicPr>
        <p:blipFill>
          <a:blip r:embed="rId2"/>
          <a:stretch>
            <a:fillRect/>
          </a:stretch>
        </p:blipFill>
        <p:spPr>
          <a:xfrm>
            <a:off x="6096000" y="1600200"/>
            <a:ext cx="3823352" cy="2705658"/>
          </a:xfrm>
          <a:prstGeom prst="rect">
            <a:avLst/>
          </a:prstGeom>
        </p:spPr>
      </p:pic>
      <p:pic>
        <p:nvPicPr>
          <p:cNvPr id="5" name="Picture 4">
            <a:extLst>
              <a:ext uri="{FF2B5EF4-FFF2-40B4-BE49-F238E27FC236}">
                <a16:creationId xmlns:a16="http://schemas.microsoft.com/office/drawing/2014/main" id="{AE40E0B3-85CE-4AFE-BD23-7DBAF7638BC2}"/>
              </a:ext>
            </a:extLst>
          </p:cNvPr>
          <p:cNvPicPr>
            <a:picLocks noChangeAspect="1"/>
          </p:cNvPicPr>
          <p:nvPr/>
        </p:nvPicPr>
        <p:blipFill>
          <a:blip r:embed="rId3"/>
          <a:stretch>
            <a:fillRect/>
          </a:stretch>
        </p:blipFill>
        <p:spPr>
          <a:xfrm>
            <a:off x="5332288" y="4668834"/>
            <a:ext cx="5496673" cy="955230"/>
          </a:xfrm>
          <a:prstGeom prst="rect">
            <a:avLst/>
          </a:prstGeom>
        </p:spPr>
      </p:pic>
      <p:grpSp>
        <p:nvGrpSpPr>
          <p:cNvPr id="6" name="Group 5">
            <a:extLst>
              <a:ext uri="{FF2B5EF4-FFF2-40B4-BE49-F238E27FC236}">
                <a16:creationId xmlns:a16="http://schemas.microsoft.com/office/drawing/2014/main" id="{68ECE73A-3F0C-4F44-93A1-4832D64F3C43}"/>
              </a:ext>
            </a:extLst>
          </p:cNvPr>
          <p:cNvGrpSpPr/>
          <p:nvPr/>
        </p:nvGrpSpPr>
        <p:grpSpPr>
          <a:xfrm>
            <a:off x="11069531" y="1462311"/>
            <a:ext cx="1084333" cy="5395689"/>
            <a:chOff x="8059667" y="1462310"/>
            <a:chExt cx="1084333" cy="5395689"/>
          </a:xfrm>
        </p:grpSpPr>
        <p:pic>
          <p:nvPicPr>
            <p:cNvPr id="7" name="Picture 1">
              <a:hlinkClick r:id="rId4"/>
              <a:extLst>
                <a:ext uri="{FF2B5EF4-FFF2-40B4-BE49-F238E27FC236}">
                  <a16:creationId xmlns:a16="http://schemas.microsoft.com/office/drawing/2014/main" id="{7B590A87-A910-443E-BA54-4CC0B4D0C7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5BFDEE7-250E-44EB-880E-25B764D05BA3}"/>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extLst>
      <p:ext uri="{BB962C8B-B14F-4D97-AF65-F5344CB8AC3E}">
        <p14:creationId xmlns:p14="http://schemas.microsoft.com/office/powerpoint/2010/main" val="5468090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Vena </a:t>
            </a:r>
            <a:r>
              <a:rPr lang="en-US" i="1" dirty="0" err="1"/>
              <a:t>Contracta</a:t>
            </a:r>
            <a:r>
              <a:rPr lang="en-US" i="1" dirty="0"/>
              <a:t> </a:t>
            </a:r>
            <a:r>
              <a:rPr lang="en-US" dirty="0"/>
              <a:t>around a bend?</a:t>
            </a:r>
            <a:endParaRPr lang="en-US" i="1" dirty="0"/>
          </a:p>
        </p:txBody>
      </p:sp>
      <p:sp>
        <p:nvSpPr>
          <p:cNvPr id="3" name="Content Placeholder 2"/>
          <p:cNvSpPr>
            <a:spLocks noGrp="1"/>
          </p:cNvSpPr>
          <p:nvPr>
            <p:ph idx="1"/>
          </p:nvPr>
        </p:nvSpPr>
        <p:spPr/>
        <p:txBody>
          <a:bodyPr/>
          <a:lstStyle/>
          <a:p>
            <a:r>
              <a:rPr lang="en-US" dirty="0"/>
              <a:t>Sluice gate (almost closed)*</a:t>
            </a:r>
          </a:p>
          <a:p>
            <a:pPr lvl="1"/>
            <a:r>
              <a:rPr lang="en-US" dirty="0">
                <a:solidFill>
                  <a:schemeClr val="accent4"/>
                </a:solidFill>
              </a:rPr>
              <a:t>0.59 </a:t>
            </a:r>
          </a:p>
          <a:p>
            <a:r>
              <a:rPr lang="en-US" dirty="0"/>
              <a:t>Small hole in a tank</a:t>
            </a:r>
          </a:p>
          <a:p>
            <a:pPr lvl="1"/>
            <a:r>
              <a:rPr lang="en-US" dirty="0">
                <a:solidFill>
                  <a:schemeClr val="accent4"/>
                </a:solidFill>
              </a:rPr>
              <a:t>0.62</a:t>
            </a:r>
          </a:p>
          <a:p>
            <a:r>
              <a:rPr lang="en-US" dirty="0"/>
              <a:t>Exit from a pipe</a:t>
            </a:r>
          </a:p>
          <a:p>
            <a:pPr lvl="1"/>
            <a:r>
              <a:rPr lang="en-US" dirty="0">
                <a:solidFill>
                  <a:schemeClr val="accent4"/>
                </a:solidFill>
              </a:rPr>
              <a:t>No </a:t>
            </a:r>
            <a:r>
              <a:rPr lang="en-US" i="1" dirty="0">
                <a:solidFill>
                  <a:schemeClr val="accent4"/>
                </a:solidFill>
              </a:rPr>
              <a:t>Vena </a:t>
            </a:r>
            <a:r>
              <a:rPr lang="en-US" i="1" dirty="0" err="1">
                <a:solidFill>
                  <a:schemeClr val="accent4"/>
                </a:solidFill>
              </a:rPr>
              <a:t>Contracta</a:t>
            </a:r>
            <a:endParaRPr lang="en-US" dirty="0">
              <a:solidFill>
                <a:schemeClr val="accent4"/>
              </a:solidFill>
            </a:endParaRPr>
          </a:p>
        </p:txBody>
      </p:sp>
      <p:sp>
        <p:nvSpPr>
          <p:cNvPr id="4" name="Rectangle 3"/>
          <p:cNvSpPr/>
          <p:nvPr/>
        </p:nvSpPr>
        <p:spPr>
          <a:xfrm>
            <a:off x="5608288" y="4468167"/>
            <a:ext cx="4572000" cy="600164"/>
          </a:xfrm>
          <a:prstGeom prst="rect">
            <a:avLst/>
          </a:prstGeom>
        </p:spPr>
        <p:txBody>
          <a:bodyPr>
            <a:spAutoFit/>
          </a:bodyPr>
          <a:lstStyle/>
          <a:p>
            <a:r>
              <a:rPr lang="en-US" sz="1100" dirty="0"/>
              <a:t>By Lindsay </a:t>
            </a:r>
            <a:r>
              <a:rPr lang="en-US" sz="1100" dirty="0" err="1"/>
              <a:t>Lally</a:t>
            </a:r>
            <a:r>
              <a:rPr lang="en-US" sz="1100" dirty="0"/>
              <a:t>, Lee </a:t>
            </a:r>
            <a:r>
              <a:rPr lang="en-US" sz="1100" dirty="0" err="1"/>
              <a:t>Hixon</a:t>
            </a:r>
            <a:r>
              <a:rPr lang="en-US" sz="1100" dirty="0"/>
              <a:t> (Own work) [CC BY-SA 3.0 (http://creativecommons.org/licenses/by-sa/3.0) or GFDL (http://www.gnu.org/copyleft/fdl.html)], via Wikimedia Commons</a:t>
            </a:r>
          </a:p>
        </p:txBody>
      </p:sp>
      <p:pic>
        <p:nvPicPr>
          <p:cNvPr id="2241538" name="Picture 2" descr="File:SluiceGateDiagram.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35029" y="1697688"/>
            <a:ext cx="6161365" cy="26901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98498" y="5830420"/>
            <a:ext cx="8151231" cy="830997"/>
          </a:xfrm>
          <a:prstGeom prst="rect">
            <a:avLst/>
          </a:prstGeom>
          <a:noFill/>
        </p:spPr>
        <p:txBody>
          <a:bodyPr wrap="square" rtlCol="0">
            <a:spAutoFit/>
          </a:bodyPr>
          <a:lstStyle/>
          <a:p>
            <a:r>
              <a:rPr lang="en-US" sz="1600" dirty="0"/>
              <a:t>* Roberson, JA; Cassidy, JJ; </a:t>
            </a:r>
            <a:r>
              <a:rPr lang="en-US" sz="1600" dirty="0" err="1"/>
              <a:t>Chaudhry</a:t>
            </a:r>
            <a:r>
              <a:rPr lang="en-US" sz="1600" dirty="0"/>
              <a:t>, MH. Hydraulic Engineering. John Wiley. (1995) page 217. Original reference is Henry, H.R. “Diffusion of Submerged Jets.” Discussion by M.L. </a:t>
            </a:r>
            <a:r>
              <a:rPr lang="en-US" sz="1600" dirty="0" err="1"/>
              <a:t>Alberston</a:t>
            </a:r>
            <a:r>
              <a:rPr lang="en-US" sz="1600" dirty="0"/>
              <a:t>, Y.B. Dai, R.A. Jensen, and Hunger Rouse, Trans. ASCE, 115, (1950)</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Vena Contracta (PVC ) Conclusions </a:t>
            </a:r>
            <a:endParaRPr lang="en-US" dirty="0"/>
          </a:p>
        </p:txBody>
      </p:sp>
      <p:sp>
        <p:nvSpPr>
          <p:cNvPr id="3" name="Content Placeholder 2"/>
          <p:cNvSpPr>
            <a:spLocks noGrp="1"/>
          </p:cNvSpPr>
          <p:nvPr>
            <p:ph idx="1"/>
          </p:nvPr>
        </p:nvSpPr>
        <p:spPr>
          <a:xfrm>
            <a:off x="457200" y="1600200"/>
            <a:ext cx="9868328" cy="4525963"/>
          </a:xfrm>
        </p:spPr>
        <p:txBody>
          <a:bodyPr/>
          <a:lstStyle/>
          <a:p>
            <a:r>
              <a:rPr lang="en-US" dirty="0"/>
              <a:t>Draw the most extreme streamline through the transition and determine the total change in direction</a:t>
            </a:r>
          </a:p>
          <a:p>
            <a:r>
              <a:rPr lang="en-US" dirty="0"/>
              <a:t>If the change in direction for most of the fluid is 90°, then the PVC is approximately 0.62</a:t>
            </a:r>
          </a:p>
          <a:p>
            <a:r>
              <a:rPr lang="en-US" dirty="0"/>
              <a:t>If the change in direction for most of the fluid is 180°, then the PVC is approximately 0.62</a:t>
            </a:r>
            <a:r>
              <a:rPr lang="en-US" baseline="30000" dirty="0"/>
              <a:t>2</a:t>
            </a:r>
            <a:r>
              <a:rPr lang="en-US" dirty="0"/>
              <a:t>=0.384</a:t>
            </a:r>
          </a:p>
        </p:txBody>
      </p:sp>
      <p:grpSp>
        <p:nvGrpSpPr>
          <p:cNvPr id="14" name="Group 13"/>
          <p:cNvGrpSpPr/>
          <p:nvPr/>
        </p:nvGrpSpPr>
        <p:grpSpPr>
          <a:xfrm>
            <a:off x="11100396" y="1462311"/>
            <a:ext cx="1084333" cy="5395689"/>
            <a:chOff x="8059667" y="1462310"/>
            <a:chExt cx="1084333" cy="5395689"/>
          </a:xfrm>
        </p:grpSpPr>
        <p:pic>
          <p:nvPicPr>
            <p:cNvPr id="4" name="Picture 1">
              <a:hlinkClick r:id="rId3"/>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effectLst/>
        </p:spPr>
        <p:txBody>
          <a:bodyPr/>
          <a:lstStyle/>
          <a:p>
            <a:r>
              <a:rPr lang="en-US" dirty="0"/>
              <a:t>Head Loss coefficient for a single Baffle</a:t>
            </a:r>
          </a:p>
        </p:txBody>
      </p:sp>
      <p:sp>
        <p:nvSpPr>
          <p:cNvPr id="6" name="TextBox 5"/>
          <p:cNvSpPr txBox="1"/>
          <p:nvPr/>
        </p:nvSpPr>
        <p:spPr>
          <a:xfrm>
            <a:off x="4789964" y="5059068"/>
            <a:ext cx="3096489" cy="1200329"/>
          </a:xfrm>
          <a:prstGeom prst="rect">
            <a:avLst/>
          </a:prstGeom>
          <a:noFill/>
        </p:spPr>
        <p:txBody>
          <a:bodyPr wrap="square" rtlCol="0">
            <a:spAutoFit/>
          </a:bodyPr>
          <a:lstStyle/>
          <a:p>
            <a:r>
              <a:rPr lang="en-US" sz="2400" dirty="0"/>
              <a:t>the contraction coefficient for a sharp 180º bend (0.62</a:t>
            </a:r>
            <a:r>
              <a:rPr lang="en-US" sz="2400" baseline="30000" dirty="0"/>
              <a:t>2</a:t>
            </a:r>
            <a:r>
              <a:rPr lang="en-US" sz="2400" dirty="0"/>
              <a:t>) </a:t>
            </a:r>
          </a:p>
        </p:txBody>
      </p:sp>
      <p:sp>
        <p:nvSpPr>
          <p:cNvPr id="9" name="TextBox 8"/>
          <p:cNvSpPr txBox="1"/>
          <p:nvPr/>
        </p:nvSpPr>
        <p:spPr>
          <a:xfrm>
            <a:off x="3779883" y="2380129"/>
            <a:ext cx="3929281" cy="523220"/>
          </a:xfrm>
          <a:prstGeom prst="rect">
            <a:avLst/>
          </a:prstGeom>
          <a:noFill/>
        </p:spPr>
        <p:txBody>
          <a:bodyPr wrap="none" rtlCol="0">
            <a:spAutoFit/>
          </a:bodyPr>
          <a:lstStyle/>
          <a:p>
            <a:r>
              <a:rPr lang="en-US"/>
              <a:t>Head loss in an expansion</a:t>
            </a:r>
          </a:p>
        </p:txBody>
      </p:sp>
      <p:grpSp>
        <p:nvGrpSpPr>
          <p:cNvPr id="8" name="Group 7"/>
          <p:cNvGrpSpPr/>
          <p:nvPr/>
        </p:nvGrpSpPr>
        <p:grpSpPr>
          <a:xfrm>
            <a:off x="11107667" y="1462311"/>
            <a:ext cx="1084333" cy="5395689"/>
            <a:chOff x="8059667" y="1462310"/>
            <a:chExt cx="1084333" cy="5395689"/>
          </a:xfrm>
        </p:grpSpPr>
        <p:pic>
          <p:nvPicPr>
            <p:cNvPr id="10" name="Picture 1">
              <a:hlinkClick r:id="rId6"/>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sp>
        <p:nvSpPr>
          <p:cNvPr id="4" name="TextBox 3"/>
          <p:cNvSpPr txBox="1"/>
          <p:nvPr/>
        </p:nvSpPr>
        <p:spPr>
          <a:xfrm>
            <a:off x="3997465" y="3487667"/>
            <a:ext cx="1824538" cy="461665"/>
          </a:xfrm>
          <a:prstGeom prst="rect">
            <a:avLst/>
          </a:prstGeom>
          <a:noFill/>
        </p:spPr>
        <p:txBody>
          <a:bodyPr wrap="none" rtlCol="0">
            <a:spAutoFit/>
          </a:bodyPr>
          <a:lstStyle/>
          <a:p>
            <a:r>
              <a:rPr lang="en-US" sz="2400" dirty="0"/>
              <a:t>e - expansion</a:t>
            </a:r>
          </a:p>
        </p:txBody>
      </p:sp>
      <p:pic>
        <p:nvPicPr>
          <p:cNvPr id="14" name="Picture 13">
            <a:extLst>
              <a:ext uri="{FF2B5EF4-FFF2-40B4-BE49-F238E27FC236}">
                <a16:creationId xmlns:a16="http://schemas.microsoft.com/office/drawing/2014/main" id="{1E7A08A7-25EC-4D28-90E6-BBBF37058354}"/>
              </a:ext>
            </a:extLst>
          </p:cNvPr>
          <p:cNvPicPr>
            <a:picLocks noChangeAspect="1"/>
          </p:cNvPicPr>
          <p:nvPr>
            <p:custDataLst>
              <p:tags r:id="rId1"/>
            </p:custDataLst>
          </p:nvPr>
        </p:nvPicPr>
        <p:blipFill>
          <a:blip r:embed="rId8"/>
          <a:stretch>
            <a:fillRect/>
          </a:stretch>
        </p:blipFill>
        <p:spPr>
          <a:xfrm>
            <a:off x="687377" y="2336287"/>
            <a:ext cx="3112229" cy="797256"/>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84494" y="3533462"/>
            <a:ext cx="2421028" cy="797256"/>
          </a:xfrm>
          <a:prstGeom prst="rect">
            <a:avLst/>
          </a:prstGeom>
        </p:spPr>
      </p:pic>
      <p:pic>
        <p:nvPicPr>
          <p:cNvPr id="12" name="Picture 11"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50A510BA-0997-465B-8095-B57563B5EBBA}"/>
              </a:ext>
            </a:extLst>
          </p:cNvPr>
          <p:cNvPicPr>
            <a:picLocks noChangeAspect="1"/>
          </p:cNvPicPr>
          <p:nvPr>
            <p:custDataLst>
              <p:tags r:id="rId3"/>
            </p:custDataLst>
          </p:nvPr>
        </p:nvPicPr>
        <p:blipFill>
          <a:blip r:embed="rId10"/>
          <a:stretch>
            <a:fillRect/>
          </a:stretch>
        </p:blipFill>
        <p:spPr>
          <a:xfrm>
            <a:off x="467224" y="4466567"/>
            <a:ext cx="3741257" cy="804571"/>
          </a:xfrm>
          <a:prstGeom prst="rect">
            <a:avLst/>
          </a:prstGeom>
        </p:spPr>
      </p:pic>
      <p:cxnSp>
        <p:nvCxnSpPr>
          <p:cNvPr id="18" name="Elbow Connector 17"/>
          <p:cNvCxnSpPr>
            <a:cxnSpLocks/>
            <a:stCxn id="6" idx="1"/>
            <a:endCxn id="23" idx="2"/>
          </p:cNvCxnSpPr>
          <p:nvPr/>
        </p:nvCxnSpPr>
        <p:spPr>
          <a:xfrm rot="10800000">
            <a:off x="2102266" y="5205299"/>
            <a:ext cx="2687698" cy="4539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486968" y="4869767"/>
            <a:ext cx="1230595" cy="3355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a:xfrm>
            <a:off x="457200" y="1600200"/>
            <a:ext cx="6911163" cy="4525963"/>
          </a:xfrm>
        </p:spPr>
        <p:txBody>
          <a:bodyPr/>
          <a:lstStyle/>
          <a:p>
            <a:r>
              <a:rPr lang="en-US" sz="2800" dirty="0"/>
              <a:t>Mechanical Design</a:t>
            </a:r>
          </a:p>
          <a:p>
            <a:r>
              <a:rPr lang="en-US" sz="2800" dirty="0"/>
              <a:t>Analysis of hydraulic flocculators</a:t>
            </a:r>
          </a:p>
          <a:p>
            <a:pPr lvl="1"/>
            <a:r>
              <a:rPr lang="en-US" sz="2400" i="1" dirty="0"/>
              <a:t>Vena </a:t>
            </a:r>
            <a:r>
              <a:rPr lang="en-US" sz="2400" i="1" dirty="0" err="1"/>
              <a:t>contracta</a:t>
            </a:r>
            <a:endParaRPr lang="en-US" sz="2400" i="1" dirty="0"/>
          </a:p>
          <a:p>
            <a:pPr lvl="1"/>
            <a:r>
              <a:rPr lang="en-US" sz="2400" dirty="0"/>
              <a:t>Head loss per bend</a:t>
            </a:r>
          </a:p>
          <a:p>
            <a:pPr lvl="1"/>
            <a:r>
              <a:rPr lang="en-US" sz="2400" dirty="0"/>
              <a:t>Design for energy efficiency</a:t>
            </a:r>
          </a:p>
          <a:p>
            <a:r>
              <a:rPr lang="en-US" sz="2800" dirty="0"/>
              <a:t>Flocculator Design (top-down, bottom-up)</a:t>
            </a:r>
          </a:p>
          <a:p>
            <a:pPr lvl="1"/>
            <a:r>
              <a:rPr lang="en-US" sz="2400" dirty="0"/>
              <a:t>Head loss, collision potential, residence time</a:t>
            </a:r>
          </a:p>
          <a:p>
            <a:pPr lvl="1"/>
            <a:r>
              <a:rPr lang="en-US" sz="2400" dirty="0"/>
              <a:t>Geometry of a baffle space to obtain desired energy dissipation rate</a:t>
            </a:r>
          </a:p>
          <a:p>
            <a:pPr lvl="1"/>
            <a:r>
              <a:rPr lang="en-US" sz="2400" dirty="0"/>
              <a:t>Flocculator Geometry</a:t>
            </a:r>
          </a:p>
          <a:p>
            <a:r>
              <a:rPr lang="en-US" sz="2800" dirty="0"/>
              <a:t>Reflections</a:t>
            </a:r>
          </a:p>
          <a:p>
            <a:pPr lvl="1"/>
            <a:endParaRPr lang="en-US" sz="2400" dirty="0"/>
          </a:p>
          <a:p>
            <a:pPr lvl="1"/>
            <a:endParaRPr lang="en-US" sz="2400" dirty="0"/>
          </a:p>
        </p:txBody>
      </p:sp>
      <p:pic>
        <p:nvPicPr>
          <p:cNvPr id="35" name="Picture 59"/>
          <p:cNvPicPr>
            <a:picLocks noChangeAspect="1" noChangeArrowheads="1"/>
          </p:cNvPicPr>
          <p:nvPr/>
        </p:nvPicPr>
        <p:blipFill>
          <a:blip r:embed="rId3" cstate="screen"/>
          <a:srcRect/>
          <a:stretch>
            <a:fillRect/>
          </a:stretch>
        </p:blipFill>
        <p:spPr bwMode="auto">
          <a:xfrm>
            <a:off x="7505553" y="1885021"/>
            <a:ext cx="375853" cy="1520992"/>
          </a:xfrm>
          <a:prstGeom prst="rect">
            <a:avLst/>
          </a:prstGeom>
          <a:noFill/>
          <a:ln w="1">
            <a:noFill/>
            <a:miter lim="800000"/>
            <a:headEnd/>
            <a:tailEnd/>
          </a:ln>
        </p:spPr>
      </p:pic>
      <p:pic>
        <p:nvPicPr>
          <p:cNvPr id="22077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82048" y="2645517"/>
            <a:ext cx="568437" cy="1704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5" cstate="print">
            <a:clrChange>
              <a:clrFrom>
                <a:srgbClr val="212830"/>
              </a:clrFrom>
              <a:clrTo>
                <a:srgbClr val="212830">
                  <a:alpha val="0"/>
                </a:srgbClr>
              </a:clrTo>
            </a:clrChange>
            <a:lum bright="10000"/>
          </a:blip>
          <a:srcRect/>
          <a:stretch>
            <a:fillRect/>
          </a:stretch>
        </p:blipFill>
        <p:spPr bwMode="auto">
          <a:xfrm rot="4807771">
            <a:off x="7102031" y="4913344"/>
            <a:ext cx="2496836" cy="1399184"/>
          </a:xfrm>
          <a:prstGeom prst="rect">
            <a:avLst/>
          </a:prstGeom>
          <a:noFill/>
          <a:ln w="9525">
            <a:noFill/>
            <a:miter lim="800000"/>
            <a:headEnd/>
            <a:tailEnd/>
          </a:ln>
        </p:spPr>
      </p:pic>
      <p:pic>
        <p:nvPicPr>
          <p:cNvPr id="7" name="Picture 6">
            <a:hlinkClick r:id="rId6" action="ppaction://hlinksldjump"/>
            <a:extLst>
              <a:ext uri="{FF2B5EF4-FFF2-40B4-BE49-F238E27FC236}">
                <a16:creationId xmlns:a16="http://schemas.microsoft.com/office/drawing/2014/main" id="{6996C522-B8E3-48D7-A2DD-D5D1D47B16D6}"/>
              </a:ext>
            </a:extLst>
          </p:cNvPr>
          <p:cNvPicPr>
            <a:picLocks noChangeAspect="1" noChangeArrowheads="1"/>
          </p:cNvPicPr>
          <p:nvPr/>
        </p:nvPicPr>
        <p:blipFill>
          <a:blip r:embed="rId7" cstate="screen"/>
          <a:srcRect l="23900" t="8130" r="14242" b="53606"/>
          <a:stretch>
            <a:fillRect/>
          </a:stretch>
        </p:blipFill>
        <p:spPr bwMode="auto">
          <a:xfrm>
            <a:off x="4473942" y="1518081"/>
            <a:ext cx="1421477" cy="733879"/>
          </a:xfrm>
          <a:prstGeom prst="rect">
            <a:avLst/>
          </a:prstGeom>
          <a:noFill/>
          <a:ln w="50800">
            <a:noFill/>
            <a:miter lim="800000"/>
            <a:headEnd type="none" w="sm" len="sm"/>
            <a:tailEnd type="none" w="med" len="sm"/>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3DBE0-B7FF-4529-93B7-EF0EE643C868}"/>
              </a:ext>
            </a:extLst>
          </p:cNvPr>
          <p:cNvSpPr>
            <a:spLocks noGrp="1"/>
          </p:cNvSpPr>
          <p:nvPr>
            <p:ph type="title"/>
          </p:nvPr>
        </p:nvSpPr>
        <p:spPr/>
        <p:txBody>
          <a:bodyPr/>
          <a:lstStyle/>
          <a:p>
            <a:r>
              <a:rPr lang="en-US" dirty="0"/>
              <a:t>Measurements from Hydraulic Flocculators Show Loss Coefficient &gt; 2.6</a:t>
            </a:r>
          </a:p>
        </p:txBody>
      </p:sp>
      <p:sp>
        <p:nvSpPr>
          <p:cNvPr id="3" name="Content Placeholder 2">
            <a:extLst>
              <a:ext uri="{FF2B5EF4-FFF2-40B4-BE49-F238E27FC236}">
                <a16:creationId xmlns:a16="http://schemas.microsoft.com/office/drawing/2014/main" id="{156282AC-76A0-4D8C-8D1B-013D214ABDE2}"/>
              </a:ext>
            </a:extLst>
          </p:cNvPr>
          <p:cNvSpPr>
            <a:spLocks noGrp="1"/>
          </p:cNvSpPr>
          <p:nvPr>
            <p:ph idx="1"/>
          </p:nvPr>
        </p:nvSpPr>
        <p:spPr/>
        <p:txBody>
          <a:bodyPr/>
          <a:lstStyle/>
          <a:p>
            <a:r>
              <a:rPr lang="en-US" dirty="0"/>
              <a:t>Flow doesn’t fully expand before going around the next bend!</a:t>
            </a:r>
          </a:p>
          <a:p>
            <a:r>
              <a:rPr lang="en-US" dirty="0"/>
              <a:t>The velocity entering the bend is higher than we thought!</a:t>
            </a:r>
          </a:p>
          <a:p>
            <a:r>
              <a:rPr lang="en-US" dirty="0"/>
              <a:t>Next step is to find </a:t>
            </a:r>
          </a:p>
        </p:txBody>
      </p:sp>
    </p:spTree>
    <p:extLst>
      <p:ext uri="{BB962C8B-B14F-4D97-AF65-F5344CB8AC3E}">
        <p14:creationId xmlns:p14="http://schemas.microsoft.com/office/powerpoint/2010/main" val="31191136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1"/>
          <p:cNvSpPr>
            <a:spLocks noGrp="1" noChangeArrowheads="1"/>
          </p:cNvSpPr>
          <p:nvPr>
            <p:ph type="title"/>
          </p:nvPr>
        </p:nvSpPr>
        <p:spPr>
          <a:noFill/>
          <a:ln/>
          <a:effectLst/>
        </p:spPr>
        <p:txBody>
          <a:bodyPr vert="horz" wrap="square" lIns="90488" tIns="44450" rIns="90488" bIns="44450" numCol="1" anchor="b" anchorCtr="0" compatLnSpc="1">
            <a:prstTxWarp prst="textNoShape">
              <a:avLst/>
            </a:prstTxWarp>
          </a:bodyPr>
          <a:lstStyle/>
          <a:p>
            <a:r>
              <a:rPr lang="en-US"/>
              <a:t>Plane Jets: </a:t>
            </a:r>
            <a:br>
              <a:rPr lang="en-US"/>
            </a:br>
            <a:r>
              <a:rPr lang="en-US"/>
              <a:t>Empirical Coefficients</a:t>
            </a:r>
          </a:p>
        </p:txBody>
      </p:sp>
      <p:sp>
        <p:nvSpPr>
          <p:cNvPr id="13" name="Freeform 14">
            <a:extLst>
              <a:ext uri="{FF2B5EF4-FFF2-40B4-BE49-F238E27FC236}">
                <a16:creationId xmlns:a16="http://schemas.microsoft.com/office/drawing/2014/main" id="{FFD9F67F-B4F5-4447-84DC-3EEEFF2663DD}"/>
              </a:ext>
            </a:extLst>
          </p:cNvPr>
          <p:cNvSpPr>
            <a:spLocks/>
          </p:cNvSpPr>
          <p:nvPr/>
        </p:nvSpPr>
        <p:spPr bwMode="auto">
          <a:xfrm>
            <a:off x="7857663" y="2220600"/>
            <a:ext cx="2193925" cy="668338"/>
          </a:xfrm>
          <a:custGeom>
            <a:avLst/>
            <a:gdLst/>
            <a:ahLst/>
            <a:cxnLst>
              <a:cxn ang="0">
                <a:pos x="0" y="420"/>
              </a:cxn>
              <a:cxn ang="0">
                <a:pos x="41" y="420"/>
              </a:cxn>
              <a:cxn ang="0">
                <a:pos x="68" y="413"/>
              </a:cxn>
              <a:cxn ang="0">
                <a:pos x="81" y="413"/>
              </a:cxn>
              <a:cxn ang="0">
                <a:pos x="108" y="413"/>
              </a:cxn>
              <a:cxn ang="0">
                <a:pos x="149" y="405"/>
              </a:cxn>
              <a:cxn ang="0">
                <a:pos x="190" y="398"/>
              </a:cxn>
              <a:cxn ang="0">
                <a:pos x="217" y="383"/>
              </a:cxn>
              <a:cxn ang="0">
                <a:pos x="257" y="368"/>
              </a:cxn>
              <a:cxn ang="0">
                <a:pos x="284" y="360"/>
              </a:cxn>
              <a:cxn ang="0">
                <a:pos x="298" y="353"/>
              </a:cxn>
              <a:cxn ang="0">
                <a:pos x="311" y="338"/>
              </a:cxn>
              <a:cxn ang="0">
                <a:pos x="325" y="323"/>
              </a:cxn>
              <a:cxn ang="0">
                <a:pos x="366" y="293"/>
              </a:cxn>
              <a:cxn ang="0">
                <a:pos x="406" y="255"/>
              </a:cxn>
              <a:cxn ang="0">
                <a:pos x="433" y="218"/>
              </a:cxn>
              <a:cxn ang="0">
                <a:pos x="474" y="173"/>
              </a:cxn>
              <a:cxn ang="0">
                <a:pos x="514" y="128"/>
              </a:cxn>
              <a:cxn ang="0">
                <a:pos x="542" y="90"/>
              </a:cxn>
              <a:cxn ang="0">
                <a:pos x="582" y="53"/>
              </a:cxn>
              <a:cxn ang="0">
                <a:pos x="623" y="23"/>
              </a:cxn>
              <a:cxn ang="0">
                <a:pos x="650" y="8"/>
              </a:cxn>
              <a:cxn ang="0">
                <a:pos x="691" y="0"/>
              </a:cxn>
              <a:cxn ang="0">
                <a:pos x="731" y="8"/>
              </a:cxn>
              <a:cxn ang="0">
                <a:pos x="758" y="23"/>
              </a:cxn>
              <a:cxn ang="0">
                <a:pos x="799" y="53"/>
              </a:cxn>
              <a:cxn ang="0">
                <a:pos x="839" y="90"/>
              </a:cxn>
              <a:cxn ang="0">
                <a:pos x="867" y="128"/>
              </a:cxn>
              <a:cxn ang="0">
                <a:pos x="907" y="173"/>
              </a:cxn>
              <a:cxn ang="0">
                <a:pos x="948" y="218"/>
              </a:cxn>
              <a:cxn ang="0">
                <a:pos x="975" y="255"/>
              </a:cxn>
              <a:cxn ang="0">
                <a:pos x="1015" y="293"/>
              </a:cxn>
              <a:cxn ang="0">
                <a:pos x="1056" y="323"/>
              </a:cxn>
              <a:cxn ang="0">
                <a:pos x="1070" y="338"/>
              </a:cxn>
              <a:cxn ang="0">
                <a:pos x="1083" y="353"/>
              </a:cxn>
              <a:cxn ang="0">
                <a:pos x="1097" y="360"/>
              </a:cxn>
              <a:cxn ang="0">
                <a:pos x="1124" y="368"/>
              </a:cxn>
              <a:cxn ang="0">
                <a:pos x="1164" y="383"/>
              </a:cxn>
              <a:cxn ang="0">
                <a:pos x="1191" y="398"/>
              </a:cxn>
              <a:cxn ang="0">
                <a:pos x="1232" y="405"/>
              </a:cxn>
              <a:cxn ang="0">
                <a:pos x="1273" y="413"/>
              </a:cxn>
              <a:cxn ang="0">
                <a:pos x="1300" y="413"/>
              </a:cxn>
              <a:cxn ang="0">
                <a:pos x="1313" y="413"/>
              </a:cxn>
              <a:cxn ang="0">
                <a:pos x="1340" y="420"/>
              </a:cxn>
              <a:cxn ang="0">
                <a:pos x="1381" y="420"/>
              </a:cxn>
            </a:cxnLst>
            <a:rect l="0" t="0" r="r" b="b"/>
            <a:pathLst>
              <a:path w="1382" h="421">
                <a:moveTo>
                  <a:pt x="0" y="420"/>
                </a:moveTo>
                <a:lnTo>
                  <a:pt x="41" y="420"/>
                </a:lnTo>
                <a:lnTo>
                  <a:pt x="68" y="413"/>
                </a:lnTo>
                <a:lnTo>
                  <a:pt x="81" y="413"/>
                </a:lnTo>
                <a:lnTo>
                  <a:pt x="108" y="413"/>
                </a:lnTo>
                <a:lnTo>
                  <a:pt x="149" y="405"/>
                </a:lnTo>
                <a:lnTo>
                  <a:pt x="190" y="398"/>
                </a:lnTo>
                <a:lnTo>
                  <a:pt x="217" y="383"/>
                </a:lnTo>
                <a:lnTo>
                  <a:pt x="257" y="368"/>
                </a:lnTo>
                <a:lnTo>
                  <a:pt x="284" y="360"/>
                </a:lnTo>
                <a:lnTo>
                  <a:pt x="298" y="353"/>
                </a:lnTo>
                <a:lnTo>
                  <a:pt x="311" y="338"/>
                </a:lnTo>
                <a:lnTo>
                  <a:pt x="325" y="323"/>
                </a:lnTo>
                <a:lnTo>
                  <a:pt x="366" y="293"/>
                </a:lnTo>
                <a:lnTo>
                  <a:pt x="406" y="255"/>
                </a:lnTo>
                <a:lnTo>
                  <a:pt x="433" y="218"/>
                </a:lnTo>
                <a:lnTo>
                  <a:pt x="474" y="173"/>
                </a:lnTo>
                <a:lnTo>
                  <a:pt x="514" y="128"/>
                </a:lnTo>
                <a:lnTo>
                  <a:pt x="542" y="90"/>
                </a:lnTo>
                <a:lnTo>
                  <a:pt x="582" y="53"/>
                </a:lnTo>
                <a:lnTo>
                  <a:pt x="623" y="23"/>
                </a:lnTo>
                <a:lnTo>
                  <a:pt x="650" y="8"/>
                </a:lnTo>
                <a:lnTo>
                  <a:pt x="691" y="0"/>
                </a:lnTo>
                <a:lnTo>
                  <a:pt x="731" y="8"/>
                </a:lnTo>
                <a:lnTo>
                  <a:pt x="758" y="23"/>
                </a:lnTo>
                <a:lnTo>
                  <a:pt x="799" y="53"/>
                </a:lnTo>
                <a:lnTo>
                  <a:pt x="839" y="90"/>
                </a:lnTo>
                <a:lnTo>
                  <a:pt x="867" y="128"/>
                </a:lnTo>
                <a:lnTo>
                  <a:pt x="907" y="173"/>
                </a:lnTo>
                <a:lnTo>
                  <a:pt x="948" y="218"/>
                </a:lnTo>
                <a:lnTo>
                  <a:pt x="975" y="255"/>
                </a:lnTo>
                <a:lnTo>
                  <a:pt x="1015" y="293"/>
                </a:lnTo>
                <a:lnTo>
                  <a:pt x="1056" y="323"/>
                </a:lnTo>
                <a:lnTo>
                  <a:pt x="1070" y="338"/>
                </a:lnTo>
                <a:lnTo>
                  <a:pt x="1083" y="353"/>
                </a:lnTo>
                <a:lnTo>
                  <a:pt x="1097" y="360"/>
                </a:lnTo>
                <a:lnTo>
                  <a:pt x="1124" y="368"/>
                </a:lnTo>
                <a:lnTo>
                  <a:pt x="1164" y="383"/>
                </a:lnTo>
                <a:lnTo>
                  <a:pt x="1191" y="398"/>
                </a:lnTo>
                <a:lnTo>
                  <a:pt x="1232" y="405"/>
                </a:lnTo>
                <a:lnTo>
                  <a:pt x="1273" y="413"/>
                </a:lnTo>
                <a:lnTo>
                  <a:pt x="1300" y="413"/>
                </a:lnTo>
                <a:lnTo>
                  <a:pt x="1313" y="413"/>
                </a:lnTo>
                <a:lnTo>
                  <a:pt x="1340" y="420"/>
                </a:lnTo>
                <a:lnTo>
                  <a:pt x="1381" y="420"/>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14" name="Line 15">
            <a:extLst>
              <a:ext uri="{FF2B5EF4-FFF2-40B4-BE49-F238E27FC236}">
                <a16:creationId xmlns:a16="http://schemas.microsoft.com/office/drawing/2014/main" id="{671AEE25-212D-4710-AF91-486952911635}"/>
              </a:ext>
            </a:extLst>
          </p:cNvPr>
          <p:cNvSpPr>
            <a:spLocks noChangeShapeType="1"/>
          </p:cNvSpPr>
          <p:nvPr/>
        </p:nvSpPr>
        <p:spPr bwMode="auto">
          <a:xfrm>
            <a:off x="7444912" y="6092513"/>
            <a:ext cx="1358900" cy="0"/>
          </a:xfrm>
          <a:prstGeom prst="line">
            <a:avLst/>
          </a:prstGeom>
          <a:noFill/>
          <a:ln w="12700">
            <a:solidFill>
              <a:schemeClr val="tx1"/>
            </a:solidFill>
            <a:round/>
            <a:headEnd/>
            <a:tailEnd/>
          </a:ln>
          <a:effectLst/>
        </p:spPr>
        <p:txBody>
          <a:bodyPr wrap="none" anchor="ctr"/>
          <a:lstStyle/>
          <a:p>
            <a:endParaRPr lang="es-CO"/>
          </a:p>
        </p:txBody>
      </p:sp>
      <p:sp>
        <p:nvSpPr>
          <p:cNvPr id="15" name="Line 16">
            <a:extLst>
              <a:ext uri="{FF2B5EF4-FFF2-40B4-BE49-F238E27FC236}">
                <a16:creationId xmlns:a16="http://schemas.microsoft.com/office/drawing/2014/main" id="{96DD0389-3DFF-476C-B6A6-F69937833273}"/>
              </a:ext>
            </a:extLst>
          </p:cNvPr>
          <p:cNvSpPr>
            <a:spLocks noChangeShapeType="1"/>
          </p:cNvSpPr>
          <p:nvPr/>
        </p:nvSpPr>
        <p:spPr bwMode="auto">
          <a:xfrm flipV="1">
            <a:off x="8962562" y="1818963"/>
            <a:ext cx="0" cy="4279900"/>
          </a:xfrm>
          <a:prstGeom prst="line">
            <a:avLst/>
          </a:prstGeom>
          <a:noFill/>
          <a:ln w="12700">
            <a:solidFill>
              <a:schemeClr val="tx1"/>
            </a:solidFill>
            <a:round/>
            <a:headEnd/>
            <a:tailEnd/>
          </a:ln>
          <a:effectLst/>
        </p:spPr>
        <p:txBody>
          <a:bodyPr wrap="none" anchor="ctr"/>
          <a:lstStyle/>
          <a:p>
            <a:endParaRPr lang="es-CO"/>
          </a:p>
        </p:txBody>
      </p:sp>
      <p:sp>
        <p:nvSpPr>
          <p:cNvPr id="16" name="Line 17">
            <a:extLst>
              <a:ext uri="{FF2B5EF4-FFF2-40B4-BE49-F238E27FC236}">
                <a16:creationId xmlns:a16="http://schemas.microsoft.com/office/drawing/2014/main" id="{69B3370B-1796-425E-B4B2-D4436D932D50}"/>
              </a:ext>
            </a:extLst>
          </p:cNvPr>
          <p:cNvSpPr>
            <a:spLocks noChangeShapeType="1"/>
          </p:cNvSpPr>
          <p:nvPr/>
        </p:nvSpPr>
        <p:spPr bwMode="auto">
          <a:xfrm flipV="1">
            <a:off x="9121312" y="1818963"/>
            <a:ext cx="1130300" cy="4279900"/>
          </a:xfrm>
          <a:prstGeom prst="line">
            <a:avLst/>
          </a:prstGeom>
          <a:noFill/>
          <a:ln w="12700">
            <a:solidFill>
              <a:schemeClr val="tx1"/>
            </a:solidFill>
            <a:round/>
            <a:headEnd/>
            <a:tailEnd/>
          </a:ln>
          <a:effectLst/>
        </p:spPr>
        <p:txBody>
          <a:bodyPr wrap="none" anchor="ctr"/>
          <a:lstStyle/>
          <a:p>
            <a:endParaRPr lang="es-CO"/>
          </a:p>
        </p:txBody>
      </p:sp>
      <p:sp>
        <p:nvSpPr>
          <p:cNvPr id="17" name="Line 18">
            <a:extLst>
              <a:ext uri="{FF2B5EF4-FFF2-40B4-BE49-F238E27FC236}">
                <a16:creationId xmlns:a16="http://schemas.microsoft.com/office/drawing/2014/main" id="{595EA42D-1698-43FD-B0C1-54DD7168AA05}"/>
              </a:ext>
            </a:extLst>
          </p:cNvPr>
          <p:cNvSpPr>
            <a:spLocks noChangeShapeType="1"/>
          </p:cNvSpPr>
          <p:nvPr/>
        </p:nvSpPr>
        <p:spPr bwMode="auto">
          <a:xfrm flipH="1" flipV="1">
            <a:off x="7660812" y="1818963"/>
            <a:ext cx="1155700" cy="4279900"/>
          </a:xfrm>
          <a:prstGeom prst="line">
            <a:avLst/>
          </a:prstGeom>
          <a:noFill/>
          <a:ln w="12700">
            <a:solidFill>
              <a:schemeClr val="tx1"/>
            </a:solidFill>
            <a:round/>
            <a:headEnd/>
            <a:tailEnd/>
          </a:ln>
          <a:effectLst/>
        </p:spPr>
        <p:txBody>
          <a:bodyPr wrap="none" anchor="ctr"/>
          <a:lstStyle/>
          <a:p>
            <a:endParaRPr lang="es-CO"/>
          </a:p>
        </p:txBody>
      </p:sp>
      <p:sp>
        <p:nvSpPr>
          <p:cNvPr id="18" name="Line 19">
            <a:extLst>
              <a:ext uri="{FF2B5EF4-FFF2-40B4-BE49-F238E27FC236}">
                <a16:creationId xmlns:a16="http://schemas.microsoft.com/office/drawing/2014/main" id="{CA2B8780-28BF-420E-8BC7-DD8BFE6481D0}"/>
              </a:ext>
            </a:extLst>
          </p:cNvPr>
          <p:cNvSpPr>
            <a:spLocks noChangeShapeType="1"/>
          </p:cNvSpPr>
          <p:nvPr/>
        </p:nvSpPr>
        <p:spPr bwMode="auto">
          <a:xfrm>
            <a:off x="7825912" y="2892113"/>
            <a:ext cx="2273300" cy="0"/>
          </a:xfrm>
          <a:prstGeom prst="line">
            <a:avLst/>
          </a:prstGeom>
          <a:noFill/>
          <a:ln w="12700">
            <a:solidFill>
              <a:schemeClr val="tx1"/>
            </a:solidFill>
            <a:round/>
            <a:headEnd/>
            <a:tailEnd/>
          </a:ln>
          <a:effectLst/>
        </p:spPr>
        <p:txBody>
          <a:bodyPr wrap="none" anchor="ctr"/>
          <a:lstStyle/>
          <a:p>
            <a:endParaRPr lang="es-CO"/>
          </a:p>
        </p:txBody>
      </p:sp>
      <p:sp>
        <p:nvSpPr>
          <p:cNvPr id="19" name="Line 20">
            <a:extLst>
              <a:ext uri="{FF2B5EF4-FFF2-40B4-BE49-F238E27FC236}">
                <a16:creationId xmlns:a16="http://schemas.microsoft.com/office/drawing/2014/main" id="{BA4C5DCF-E0CC-4BCD-A392-0C56E13D06BF}"/>
              </a:ext>
            </a:extLst>
          </p:cNvPr>
          <p:cNvSpPr>
            <a:spLocks noChangeShapeType="1"/>
          </p:cNvSpPr>
          <p:nvPr/>
        </p:nvSpPr>
        <p:spPr bwMode="auto">
          <a:xfrm>
            <a:off x="88101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0" name="Line 21">
            <a:extLst>
              <a:ext uri="{FF2B5EF4-FFF2-40B4-BE49-F238E27FC236}">
                <a16:creationId xmlns:a16="http://schemas.microsoft.com/office/drawing/2014/main" id="{DE490E44-E7C3-41ED-B10C-95D61C0E607B}"/>
              </a:ext>
            </a:extLst>
          </p:cNvPr>
          <p:cNvSpPr>
            <a:spLocks noChangeShapeType="1"/>
          </p:cNvSpPr>
          <p:nvPr/>
        </p:nvSpPr>
        <p:spPr bwMode="auto">
          <a:xfrm>
            <a:off x="9114962" y="6098863"/>
            <a:ext cx="0" cy="673100"/>
          </a:xfrm>
          <a:prstGeom prst="line">
            <a:avLst/>
          </a:prstGeom>
          <a:noFill/>
          <a:ln w="12700">
            <a:solidFill>
              <a:schemeClr val="tx1"/>
            </a:solidFill>
            <a:round/>
            <a:headEnd/>
            <a:tailEnd/>
          </a:ln>
          <a:effectLst/>
        </p:spPr>
        <p:txBody>
          <a:bodyPr wrap="none" anchor="ctr"/>
          <a:lstStyle/>
          <a:p>
            <a:endParaRPr lang="es-CO"/>
          </a:p>
        </p:txBody>
      </p:sp>
      <p:sp>
        <p:nvSpPr>
          <p:cNvPr id="22" name="Line 23">
            <a:extLst>
              <a:ext uri="{FF2B5EF4-FFF2-40B4-BE49-F238E27FC236}">
                <a16:creationId xmlns:a16="http://schemas.microsoft.com/office/drawing/2014/main" id="{CF3721A5-33DC-4BDB-99B4-DF722B0D17A0}"/>
              </a:ext>
            </a:extLst>
          </p:cNvPr>
          <p:cNvSpPr>
            <a:spLocks noChangeShapeType="1"/>
          </p:cNvSpPr>
          <p:nvPr/>
        </p:nvSpPr>
        <p:spPr bwMode="auto">
          <a:xfrm>
            <a:off x="8359312" y="6397313"/>
            <a:ext cx="4445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3" name="Line 24">
            <a:extLst>
              <a:ext uri="{FF2B5EF4-FFF2-40B4-BE49-F238E27FC236}">
                <a16:creationId xmlns:a16="http://schemas.microsoft.com/office/drawing/2014/main" id="{64F61B42-A0C5-4A0B-AE76-8284FC4AE5EE}"/>
              </a:ext>
            </a:extLst>
          </p:cNvPr>
          <p:cNvSpPr>
            <a:spLocks noChangeShapeType="1"/>
          </p:cNvSpPr>
          <p:nvPr/>
        </p:nvSpPr>
        <p:spPr bwMode="auto">
          <a:xfrm flipH="1">
            <a:off x="9108612" y="6397313"/>
            <a:ext cx="469900" cy="0"/>
          </a:xfrm>
          <a:prstGeom prst="line">
            <a:avLst/>
          </a:prstGeom>
          <a:noFill/>
          <a:ln w="12700">
            <a:solidFill>
              <a:schemeClr val="tx1"/>
            </a:solidFill>
            <a:round/>
            <a:headEnd/>
            <a:tailEnd type="triangle" w="med" len="med"/>
          </a:ln>
          <a:effectLst/>
        </p:spPr>
        <p:txBody>
          <a:bodyPr wrap="none" anchor="ctr"/>
          <a:lstStyle/>
          <a:p>
            <a:endParaRPr lang="es-CO"/>
          </a:p>
        </p:txBody>
      </p:sp>
      <p:sp>
        <p:nvSpPr>
          <p:cNvPr id="24" name="Rectangle 25">
            <a:extLst>
              <a:ext uri="{FF2B5EF4-FFF2-40B4-BE49-F238E27FC236}">
                <a16:creationId xmlns:a16="http://schemas.microsoft.com/office/drawing/2014/main" id="{2D71F054-314A-4FE8-A750-79D264466F8C}"/>
              </a:ext>
            </a:extLst>
          </p:cNvPr>
          <p:cNvSpPr>
            <a:spLocks noChangeArrowheads="1"/>
          </p:cNvSpPr>
          <p:nvPr/>
        </p:nvSpPr>
        <p:spPr bwMode="auto">
          <a:xfrm>
            <a:off x="9194337" y="6398900"/>
            <a:ext cx="1503618" cy="459100"/>
          </a:xfrm>
          <a:prstGeom prst="rect">
            <a:avLst/>
          </a:prstGeom>
          <a:noFill/>
          <a:ln w="12700">
            <a:noFill/>
            <a:miter lim="800000"/>
            <a:headEnd/>
            <a:tailEnd/>
          </a:ln>
          <a:effectLst/>
        </p:spPr>
        <p:txBody>
          <a:bodyPr wrap="none" lIns="90488" tIns="44450" rIns="90488" bIns="44450">
            <a:spAutoFit/>
          </a:bodyPr>
          <a:lstStyle/>
          <a:p>
            <a:r>
              <a:rPr lang="en-US" sz="2400" dirty="0">
                <a:latin typeface="Book Antiqua" pitchFamily="18" charset="0"/>
              </a:rPr>
              <a:t>Jet:    </a:t>
            </a:r>
            <a:r>
              <a:rPr lang="en-US" sz="2400" dirty="0">
                <a:latin typeface="MT Extra" pitchFamily="18" charset="2"/>
              </a:rPr>
              <a:t> </a:t>
            </a:r>
            <a:r>
              <a:rPr lang="en-US" sz="2400" dirty="0">
                <a:latin typeface="Book Antiqua" pitchFamily="18" charset="0"/>
              </a:rPr>
              <a:t>, V</a:t>
            </a:r>
            <a:r>
              <a:rPr lang="en-US" sz="2400" baseline="-25000" dirty="0">
                <a:latin typeface="Book Antiqua" pitchFamily="18" charset="0"/>
              </a:rPr>
              <a:t>o</a:t>
            </a:r>
          </a:p>
        </p:txBody>
      </p:sp>
      <p:sp>
        <p:nvSpPr>
          <p:cNvPr id="25" name="Line 26">
            <a:extLst>
              <a:ext uri="{FF2B5EF4-FFF2-40B4-BE49-F238E27FC236}">
                <a16:creationId xmlns:a16="http://schemas.microsoft.com/office/drawing/2014/main" id="{2E3956EC-9655-4271-89D5-CDFB11066065}"/>
              </a:ext>
            </a:extLst>
          </p:cNvPr>
          <p:cNvSpPr>
            <a:spLocks noChangeShapeType="1"/>
          </p:cNvSpPr>
          <p:nvPr/>
        </p:nvSpPr>
        <p:spPr bwMode="auto">
          <a:xfrm>
            <a:off x="8283112" y="4492313"/>
            <a:ext cx="1358900" cy="0"/>
          </a:xfrm>
          <a:prstGeom prst="line">
            <a:avLst/>
          </a:prstGeom>
          <a:noFill/>
          <a:ln w="12700">
            <a:solidFill>
              <a:schemeClr val="tx1"/>
            </a:solidFill>
            <a:round/>
            <a:headEnd/>
            <a:tailEnd/>
          </a:ln>
          <a:effectLst/>
        </p:spPr>
        <p:txBody>
          <a:bodyPr wrap="none" anchor="ctr"/>
          <a:lstStyle/>
          <a:p>
            <a:endParaRPr lang="es-CO"/>
          </a:p>
        </p:txBody>
      </p:sp>
      <p:sp>
        <p:nvSpPr>
          <p:cNvPr id="26" name="Freeform 27">
            <a:extLst>
              <a:ext uri="{FF2B5EF4-FFF2-40B4-BE49-F238E27FC236}">
                <a16:creationId xmlns:a16="http://schemas.microsoft.com/office/drawing/2014/main" id="{92EB39C3-A6BE-4122-A36B-56C337687379}"/>
              </a:ext>
            </a:extLst>
          </p:cNvPr>
          <p:cNvSpPr>
            <a:spLocks/>
          </p:cNvSpPr>
          <p:nvPr/>
        </p:nvSpPr>
        <p:spPr bwMode="auto">
          <a:xfrm>
            <a:off x="8335499" y="3577914"/>
            <a:ext cx="1238250" cy="911225"/>
          </a:xfrm>
          <a:custGeom>
            <a:avLst/>
            <a:gdLst/>
            <a:ahLst/>
            <a:cxnLst>
              <a:cxn ang="0">
                <a:pos x="0" y="573"/>
              </a:cxn>
              <a:cxn ang="0">
                <a:pos x="23" y="573"/>
              </a:cxn>
              <a:cxn ang="0">
                <a:pos x="38" y="563"/>
              </a:cxn>
              <a:cxn ang="0">
                <a:pos x="46" y="563"/>
              </a:cxn>
              <a:cxn ang="0">
                <a:pos x="61" y="563"/>
              </a:cxn>
              <a:cxn ang="0">
                <a:pos x="84" y="553"/>
              </a:cxn>
              <a:cxn ang="0">
                <a:pos x="107" y="542"/>
              </a:cxn>
              <a:cxn ang="0">
                <a:pos x="122" y="522"/>
              </a:cxn>
              <a:cxn ang="0">
                <a:pos x="145" y="501"/>
              </a:cxn>
              <a:cxn ang="0">
                <a:pos x="160" y="491"/>
              </a:cxn>
              <a:cxn ang="0">
                <a:pos x="168" y="481"/>
              </a:cxn>
              <a:cxn ang="0">
                <a:pos x="176" y="460"/>
              </a:cxn>
              <a:cxn ang="0">
                <a:pos x="183" y="440"/>
              </a:cxn>
              <a:cxn ang="0">
                <a:pos x="206" y="399"/>
              </a:cxn>
              <a:cxn ang="0">
                <a:pos x="229" y="348"/>
              </a:cxn>
              <a:cxn ang="0">
                <a:pos x="244" y="297"/>
              </a:cxn>
              <a:cxn ang="0">
                <a:pos x="267" y="235"/>
              </a:cxn>
              <a:cxn ang="0">
                <a:pos x="290" y="174"/>
              </a:cxn>
              <a:cxn ang="0">
                <a:pos x="305" y="123"/>
              </a:cxn>
              <a:cxn ang="0">
                <a:pos x="328" y="72"/>
              </a:cxn>
              <a:cxn ang="0">
                <a:pos x="351" y="31"/>
              </a:cxn>
              <a:cxn ang="0">
                <a:pos x="367" y="10"/>
              </a:cxn>
              <a:cxn ang="0">
                <a:pos x="390" y="0"/>
              </a:cxn>
              <a:cxn ang="0">
                <a:pos x="412" y="10"/>
              </a:cxn>
              <a:cxn ang="0">
                <a:pos x="428" y="31"/>
              </a:cxn>
              <a:cxn ang="0">
                <a:pos x="451" y="72"/>
              </a:cxn>
              <a:cxn ang="0">
                <a:pos x="474" y="123"/>
              </a:cxn>
              <a:cxn ang="0">
                <a:pos x="489" y="174"/>
              </a:cxn>
              <a:cxn ang="0">
                <a:pos x="512" y="235"/>
              </a:cxn>
              <a:cxn ang="0">
                <a:pos x="535" y="297"/>
              </a:cxn>
              <a:cxn ang="0">
                <a:pos x="550" y="348"/>
              </a:cxn>
              <a:cxn ang="0">
                <a:pos x="573" y="399"/>
              </a:cxn>
              <a:cxn ang="0">
                <a:pos x="596" y="440"/>
              </a:cxn>
              <a:cxn ang="0">
                <a:pos x="603" y="460"/>
              </a:cxn>
              <a:cxn ang="0">
                <a:pos x="611" y="481"/>
              </a:cxn>
              <a:cxn ang="0">
                <a:pos x="619" y="491"/>
              </a:cxn>
              <a:cxn ang="0">
                <a:pos x="634" y="501"/>
              </a:cxn>
              <a:cxn ang="0">
                <a:pos x="657" y="522"/>
              </a:cxn>
              <a:cxn ang="0">
                <a:pos x="672" y="542"/>
              </a:cxn>
              <a:cxn ang="0">
                <a:pos x="695" y="553"/>
              </a:cxn>
              <a:cxn ang="0">
                <a:pos x="718" y="563"/>
              </a:cxn>
              <a:cxn ang="0">
                <a:pos x="733" y="563"/>
              </a:cxn>
              <a:cxn ang="0">
                <a:pos x="741" y="563"/>
              </a:cxn>
              <a:cxn ang="0">
                <a:pos x="756" y="573"/>
              </a:cxn>
              <a:cxn ang="0">
                <a:pos x="779" y="573"/>
              </a:cxn>
            </a:cxnLst>
            <a:rect l="0" t="0" r="r" b="b"/>
            <a:pathLst>
              <a:path w="780" h="574">
                <a:moveTo>
                  <a:pt x="0" y="573"/>
                </a:moveTo>
                <a:lnTo>
                  <a:pt x="23" y="573"/>
                </a:lnTo>
                <a:lnTo>
                  <a:pt x="38" y="563"/>
                </a:lnTo>
                <a:lnTo>
                  <a:pt x="46" y="563"/>
                </a:lnTo>
                <a:lnTo>
                  <a:pt x="61" y="563"/>
                </a:lnTo>
                <a:lnTo>
                  <a:pt x="84" y="553"/>
                </a:lnTo>
                <a:lnTo>
                  <a:pt x="107" y="542"/>
                </a:lnTo>
                <a:lnTo>
                  <a:pt x="122" y="522"/>
                </a:lnTo>
                <a:lnTo>
                  <a:pt x="145" y="501"/>
                </a:lnTo>
                <a:lnTo>
                  <a:pt x="160" y="491"/>
                </a:lnTo>
                <a:lnTo>
                  <a:pt x="168" y="481"/>
                </a:lnTo>
                <a:lnTo>
                  <a:pt x="176" y="460"/>
                </a:lnTo>
                <a:lnTo>
                  <a:pt x="183" y="440"/>
                </a:lnTo>
                <a:lnTo>
                  <a:pt x="206" y="399"/>
                </a:lnTo>
                <a:lnTo>
                  <a:pt x="229" y="348"/>
                </a:lnTo>
                <a:lnTo>
                  <a:pt x="244" y="297"/>
                </a:lnTo>
                <a:lnTo>
                  <a:pt x="267" y="235"/>
                </a:lnTo>
                <a:lnTo>
                  <a:pt x="290" y="174"/>
                </a:lnTo>
                <a:lnTo>
                  <a:pt x="305" y="123"/>
                </a:lnTo>
                <a:lnTo>
                  <a:pt x="328" y="72"/>
                </a:lnTo>
                <a:lnTo>
                  <a:pt x="351" y="31"/>
                </a:lnTo>
                <a:lnTo>
                  <a:pt x="367" y="10"/>
                </a:lnTo>
                <a:lnTo>
                  <a:pt x="390" y="0"/>
                </a:lnTo>
                <a:lnTo>
                  <a:pt x="412" y="10"/>
                </a:lnTo>
                <a:lnTo>
                  <a:pt x="428" y="31"/>
                </a:lnTo>
                <a:lnTo>
                  <a:pt x="451" y="72"/>
                </a:lnTo>
                <a:lnTo>
                  <a:pt x="474" y="123"/>
                </a:lnTo>
                <a:lnTo>
                  <a:pt x="489" y="174"/>
                </a:lnTo>
                <a:lnTo>
                  <a:pt x="512" y="235"/>
                </a:lnTo>
                <a:lnTo>
                  <a:pt x="535" y="297"/>
                </a:lnTo>
                <a:lnTo>
                  <a:pt x="550" y="348"/>
                </a:lnTo>
                <a:lnTo>
                  <a:pt x="573" y="399"/>
                </a:lnTo>
                <a:lnTo>
                  <a:pt x="596" y="440"/>
                </a:lnTo>
                <a:lnTo>
                  <a:pt x="603" y="460"/>
                </a:lnTo>
                <a:lnTo>
                  <a:pt x="611" y="481"/>
                </a:lnTo>
                <a:lnTo>
                  <a:pt x="619" y="491"/>
                </a:lnTo>
                <a:lnTo>
                  <a:pt x="634" y="501"/>
                </a:lnTo>
                <a:lnTo>
                  <a:pt x="657" y="522"/>
                </a:lnTo>
                <a:lnTo>
                  <a:pt x="672" y="542"/>
                </a:lnTo>
                <a:lnTo>
                  <a:pt x="695" y="553"/>
                </a:lnTo>
                <a:lnTo>
                  <a:pt x="718" y="563"/>
                </a:lnTo>
                <a:lnTo>
                  <a:pt x="733" y="563"/>
                </a:lnTo>
                <a:lnTo>
                  <a:pt x="741" y="563"/>
                </a:lnTo>
                <a:lnTo>
                  <a:pt x="756" y="573"/>
                </a:lnTo>
                <a:lnTo>
                  <a:pt x="779" y="573"/>
                </a:lnTo>
              </a:path>
            </a:pathLst>
          </a:custGeom>
          <a:noFill/>
          <a:ln w="38100" cap="rnd" cmpd="sng">
            <a:solidFill>
              <a:schemeClr val="accent1"/>
            </a:solidFill>
            <a:prstDash val="solid"/>
            <a:round/>
            <a:headEnd type="none" w="med" len="med"/>
            <a:tailEnd type="none" w="med" len="med"/>
          </a:ln>
          <a:effectLst/>
        </p:spPr>
        <p:txBody>
          <a:bodyPr/>
          <a:lstStyle/>
          <a:p>
            <a:endParaRPr lang="es-CO"/>
          </a:p>
        </p:txBody>
      </p:sp>
      <p:sp>
        <p:nvSpPr>
          <p:cNvPr id="27" name="Line 28">
            <a:extLst>
              <a:ext uri="{FF2B5EF4-FFF2-40B4-BE49-F238E27FC236}">
                <a16:creationId xmlns:a16="http://schemas.microsoft.com/office/drawing/2014/main" id="{ED0448AE-9735-4F95-AB25-96806F130A51}"/>
              </a:ext>
            </a:extLst>
          </p:cNvPr>
          <p:cNvSpPr>
            <a:spLocks noChangeShapeType="1"/>
          </p:cNvSpPr>
          <p:nvPr/>
        </p:nvSpPr>
        <p:spPr bwMode="auto">
          <a:xfrm flipH="1" flipV="1">
            <a:off x="8422812" y="1666563"/>
            <a:ext cx="393700" cy="4432300"/>
          </a:xfrm>
          <a:prstGeom prst="line">
            <a:avLst/>
          </a:prstGeom>
          <a:noFill/>
          <a:ln w="12700">
            <a:solidFill>
              <a:schemeClr val="tx1"/>
            </a:solidFill>
            <a:round/>
            <a:headEnd/>
            <a:tailEnd/>
          </a:ln>
          <a:effectLst/>
        </p:spPr>
        <p:txBody>
          <a:bodyPr wrap="none" anchor="ctr"/>
          <a:lstStyle/>
          <a:p>
            <a:endParaRPr lang="es-CO"/>
          </a:p>
        </p:txBody>
      </p:sp>
      <p:sp>
        <p:nvSpPr>
          <p:cNvPr id="28" name="Line 29">
            <a:extLst>
              <a:ext uri="{FF2B5EF4-FFF2-40B4-BE49-F238E27FC236}">
                <a16:creationId xmlns:a16="http://schemas.microsoft.com/office/drawing/2014/main" id="{1D14F29D-52D9-4862-8E78-9F033543BCBA}"/>
              </a:ext>
            </a:extLst>
          </p:cNvPr>
          <p:cNvSpPr>
            <a:spLocks noChangeShapeType="1"/>
          </p:cNvSpPr>
          <p:nvPr/>
        </p:nvSpPr>
        <p:spPr bwMode="auto">
          <a:xfrm flipV="1">
            <a:off x="9121312" y="1666563"/>
            <a:ext cx="368300" cy="4432300"/>
          </a:xfrm>
          <a:prstGeom prst="line">
            <a:avLst/>
          </a:prstGeom>
          <a:noFill/>
          <a:ln w="12700">
            <a:solidFill>
              <a:schemeClr val="tx1"/>
            </a:solidFill>
            <a:round/>
            <a:headEnd/>
            <a:tailEnd/>
          </a:ln>
          <a:effectLst/>
        </p:spPr>
        <p:txBody>
          <a:bodyPr wrap="none" anchor="ctr"/>
          <a:lstStyle/>
          <a:p>
            <a:endParaRPr lang="es-CO"/>
          </a:p>
        </p:txBody>
      </p:sp>
      <p:grpSp>
        <p:nvGrpSpPr>
          <p:cNvPr id="29" name="Group 31">
            <a:extLst>
              <a:ext uri="{FF2B5EF4-FFF2-40B4-BE49-F238E27FC236}">
                <a16:creationId xmlns:a16="http://schemas.microsoft.com/office/drawing/2014/main" id="{518F38C9-56E9-4DBE-B59D-A3E9FCC99D82}"/>
              </a:ext>
            </a:extLst>
          </p:cNvPr>
          <p:cNvGrpSpPr>
            <a:grpSpLocks/>
          </p:cNvGrpSpPr>
          <p:nvPr/>
        </p:nvGrpSpPr>
        <p:grpSpPr bwMode="auto">
          <a:xfrm>
            <a:off x="9191162" y="4728850"/>
            <a:ext cx="298450" cy="298450"/>
            <a:chOff x="3600" y="2981"/>
            <a:chExt cx="188" cy="188"/>
          </a:xfrm>
        </p:grpSpPr>
        <p:sp>
          <p:nvSpPr>
            <p:cNvPr id="30" name="Arc 32">
              <a:extLst>
                <a:ext uri="{FF2B5EF4-FFF2-40B4-BE49-F238E27FC236}">
                  <a16:creationId xmlns:a16="http://schemas.microsoft.com/office/drawing/2014/main" id="{3CA45CDB-2E9B-4B02-8224-58CB45A37ADF}"/>
                </a:ext>
              </a:extLst>
            </p:cNvPr>
            <p:cNvSpPr>
              <a:spLocks/>
            </p:cNvSpPr>
            <p:nvPr/>
          </p:nvSpPr>
          <p:spPr bwMode="auto">
            <a:xfrm>
              <a:off x="3696"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1" name="Arc 33">
              <a:extLst>
                <a:ext uri="{FF2B5EF4-FFF2-40B4-BE49-F238E27FC236}">
                  <a16:creationId xmlns:a16="http://schemas.microsoft.com/office/drawing/2014/main" id="{FA0FDDE9-3764-4FEC-B6B9-869253BFE58D}"/>
                </a:ext>
              </a:extLst>
            </p:cNvPr>
            <p:cNvSpPr>
              <a:spLocks/>
            </p:cNvSpPr>
            <p:nvPr/>
          </p:nvSpPr>
          <p:spPr bwMode="auto">
            <a:xfrm rot="5400000">
              <a:off x="3696" y="307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2" name="Arc 34">
              <a:extLst>
                <a:ext uri="{FF2B5EF4-FFF2-40B4-BE49-F238E27FC236}">
                  <a16:creationId xmlns:a16="http://schemas.microsoft.com/office/drawing/2014/main" id="{76A44E2F-968F-44ED-A863-6B8EC5C70457}"/>
                </a:ext>
              </a:extLst>
            </p:cNvPr>
            <p:cNvSpPr>
              <a:spLocks/>
            </p:cNvSpPr>
            <p:nvPr/>
          </p:nvSpPr>
          <p:spPr bwMode="auto">
            <a:xfrm rot="16200000">
              <a:off x="3600" y="298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3" name="Group 35">
            <a:extLst>
              <a:ext uri="{FF2B5EF4-FFF2-40B4-BE49-F238E27FC236}">
                <a16:creationId xmlns:a16="http://schemas.microsoft.com/office/drawing/2014/main" id="{AC76D70A-BFB7-4636-B206-B2A692E5395B}"/>
              </a:ext>
            </a:extLst>
          </p:cNvPr>
          <p:cNvGrpSpPr>
            <a:grpSpLocks/>
          </p:cNvGrpSpPr>
          <p:nvPr/>
        </p:nvGrpSpPr>
        <p:grpSpPr bwMode="auto">
          <a:xfrm>
            <a:off x="9343562" y="4119250"/>
            <a:ext cx="298450" cy="298450"/>
            <a:chOff x="3696" y="2597"/>
            <a:chExt cx="188" cy="188"/>
          </a:xfrm>
        </p:grpSpPr>
        <p:sp>
          <p:nvSpPr>
            <p:cNvPr id="34" name="Arc 36">
              <a:extLst>
                <a:ext uri="{FF2B5EF4-FFF2-40B4-BE49-F238E27FC236}">
                  <a16:creationId xmlns:a16="http://schemas.microsoft.com/office/drawing/2014/main" id="{D6FB1804-F468-4693-ABB1-9FEA8FC1F4F2}"/>
                </a:ext>
              </a:extLst>
            </p:cNvPr>
            <p:cNvSpPr>
              <a:spLocks/>
            </p:cNvSpPr>
            <p:nvPr/>
          </p:nvSpPr>
          <p:spPr bwMode="auto">
            <a:xfrm>
              <a:off x="3792"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5" name="Arc 37">
              <a:extLst>
                <a:ext uri="{FF2B5EF4-FFF2-40B4-BE49-F238E27FC236}">
                  <a16:creationId xmlns:a16="http://schemas.microsoft.com/office/drawing/2014/main" id="{D51475CE-6450-4F0F-885F-FDA8084DE63A}"/>
                </a:ext>
              </a:extLst>
            </p:cNvPr>
            <p:cNvSpPr>
              <a:spLocks/>
            </p:cNvSpPr>
            <p:nvPr/>
          </p:nvSpPr>
          <p:spPr bwMode="auto">
            <a:xfrm rot="5400000">
              <a:off x="3792" y="269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36" name="Arc 38">
              <a:extLst>
                <a:ext uri="{FF2B5EF4-FFF2-40B4-BE49-F238E27FC236}">
                  <a16:creationId xmlns:a16="http://schemas.microsoft.com/office/drawing/2014/main" id="{D624D3AE-5AF9-46D9-A708-184B5475E21A}"/>
                </a:ext>
              </a:extLst>
            </p:cNvPr>
            <p:cNvSpPr>
              <a:spLocks/>
            </p:cNvSpPr>
            <p:nvPr/>
          </p:nvSpPr>
          <p:spPr bwMode="auto">
            <a:xfrm rot="16200000">
              <a:off x="3696" y="259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37" name="Group 39">
            <a:extLst>
              <a:ext uri="{FF2B5EF4-FFF2-40B4-BE49-F238E27FC236}">
                <a16:creationId xmlns:a16="http://schemas.microsoft.com/office/drawing/2014/main" id="{3F979619-6BFD-416E-994D-461936C70478}"/>
              </a:ext>
            </a:extLst>
          </p:cNvPr>
          <p:cNvGrpSpPr>
            <a:grpSpLocks/>
          </p:cNvGrpSpPr>
          <p:nvPr/>
        </p:nvGrpSpPr>
        <p:grpSpPr bwMode="auto">
          <a:xfrm>
            <a:off x="9495962" y="3509650"/>
            <a:ext cx="298450" cy="298450"/>
            <a:chOff x="3792" y="2213"/>
            <a:chExt cx="188" cy="188"/>
          </a:xfrm>
        </p:grpSpPr>
        <p:sp>
          <p:nvSpPr>
            <p:cNvPr id="38" name="Arc 40">
              <a:extLst>
                <a:ext uri="{FF2B5EF4-FFF2-40B4-BE49-F238E27FC236}">
                  <a16:creationId xmlns:a16="http://schemas.microsoft.com/office/drawing/2014/main" id="{10C58C43-6ED0-404C-BBA8-13AABDCCBA39}"/>
                </a:ext>
              </a:extLst>
            </p:cNvPr>
            <p:cNvSpPr>
              <a:spLocks/>
            </p:cNvSpPr>
            <p:nvPr/>
          </p:nvSpPr>
          <p:spPr bwMode="auto">
            <a:xfrm>
              <a:off x="3888"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39" name="Arc 41">
              <a:extLst>
                <a:ext uri="{FF2B5EF4-FFF2-40B4-BE49-F238E27FC236}">
                  <a16:creationId xmlns:a16="http://schemas.microsoft.com/office/drawing/2014/main" id="{9532C425-2035-4EB6-99BD-34545621D369}"/>
                </a:ext>
              </a:extLst>
            </p:cNvPr>
            <p:cNvSpPr>
              <a:spLocks/>
            </p:cNvSpPr>
            <p:nvPr/>
          </p:nvSpPr>
          <p:spPr bwMode="auto">
            <a:xfrm rot="5400000">
              <a:off x="3888" y="230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0" name="Arc 42">
              <a:extLst>
                <a:ext uri="{FF2B5EF4-FFF2-40B4-BE49-F238E27FC236}">
                  <a16:creationId xmlns:a16="http://schemas.microsoft.com/office/drawing/2014/main" id="{1375132E-CDB2-4392-8CF9-5AB5F49A047D}"/>
                </a:ext>
              </a:extLst>
            </p:cNvPr>
            <p:cNvSpPr>
              <a:spLocks/>
            </p:cNvSpPr>
            <p:nvPr/>
          </p:nvSpPr>
          <p:spPr bwMode="auto">
            <a:xfrm rot="16200000">
              <a:off x="3792" y="2213"/>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1" name="Group 43">
            <a:extLst>
              <a:ext uri="{FF2B5EF4-FFF2-40B4-BE49-F238E27FC236}">
                <a16:creationId xmlns:a16="http://schemas.microsoft.com/office/drawing/2014/main" id="{E0F52109-AA6C-4A28-B41A-731E14EE128C}"/>
              </a:ext>
            </a:extLst>
          </p:cNvPr>
          <p:cNvGrpSpPr>
            <a:grpSpLocks/>
          </p:cNvGrpSpPr>
          <p:nvPr/>
        </p:nvGrpSpPr>
        <p:grpSpPr bwMode="auto">
          <a:xfrm>
            <a:off x="9648362" y="2900050"/>
            <a:ext cx="298450" cy="298450"/>
            <a:chOff x="3888" y="1829"/>
            <a:chExt cx="188" cy="188"/>
          </a:xfrm>
        </p:grpSpPr>
        <p:sp>
          <p:nvSpPr>
            <p:cNvPr id="42" name="Arc 44">
              <a:extLst>
                <a:ext uri="{FF2B5EF4-FFF2-40B4-BE49-F238E27FC236}">
                  <a16:creationId xmlns:a16="http://schemas.microsoft.com/office/drawing/2014/main" id="{CF6E1596-1274-4CE6-95F8-78A99D4DE408}"/>
                </a:ext>
              </a:extLst>
            </p:cNvPr>
            <p:cNvSpPr>
              <a:spLocks/>
            </p:cNvSpPr>
            <p:nvPr/>
          </p:nvSpPr>
          <p:spPr bwMode="auto">
            <a:xfrm>
              <a:off x="3984"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3" name="Arc 45">
              <a:extLst>
                <a:ext uri="{FF2B5EF4-FFF2-40B4-BE49-F238E27FC236}">
                  <a16:creationId xmlns:a16="http://schemas.microsoft.com/office/drawing/2014/main" id="{4A5F67D8-644E-4632-BE00-821E720FD8E0}"/>
                </a:ext>
              </a:extLst>
            </p:cNvPr>
            <p:cNvSpPr>
              <a:spLocks/>
            </p:cNvSpPr>
            <p:nvPr/>
          </p:nvSpPr>
          <p:spPr bwMode="auto">
            <a:xfrm rot="5400000">
              <a:off x="3984" y="192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4" name="Arc 46">
              <a:extLst>
                <a:ext uri="{FF2B5EF4-FFF2-40B4-BE49-F238E27FC236}">
                  <a16:creationId xmlns:a16="http://schemas.microsoft.com/office/drawing/2014/main" id="{6DDC4AEA-2516-4973-9586-9A617264B6A5}"/>
                </a:ext>
              </a:extLst>
            </p:cNvPr>
            <p:cNvSpPr>
              <a:spLocks/>
            </p:cNvSpPr>
            <p:nvPr/>
          </p:nvSpPr>
          <p:spPr bwMode="auto">
            <a:xfrm rot="16200000">
              <a:off x="3888" y="1829"/>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5" name="Group 47">
            <a:extLst>
              <a:ext uri="{FF2B5EF4-FFF2-40B4-BE49-F238E27FC236}">
                <a16:creationId xmlns:a16="http://schemas.microsoft.com/office/drawing/2014/main" id="{0513F143-AD09-4046-A4AC-EB9DDA95B702}"/>
              </a:ext>
            </a:extLst>
          </p:cNvPr>
          <p:cNvGrpSpPr>
            <a:grpSpLocks/>
          </p:cNvGrpSpPr>
          <p:nvPr/>
        </p:nvGrpSpPr>
        <p:grpSpPr bwMode="auto">
          <a:xfrm>
            <a:off x="9800762" y="2290450"/>
            <a:ext cx="298450" cy="298450"/>
            <a:chOff x="3984" y="1445"/>
            <a:chExt cx="188" cy="188"/>
          </a:xfrm>
        </p:grpSpPr>
        <p:sp>
          <p:nvSpPr>
            <p:cNvPr id="46" name="Arc 48">
              <a:extLst>
                <a:ext uri="{FF2B5EF4-FFF2-40B4-BE49-F238E27FC236}">
                  <a16:creationId xmlns:a16="http://schemas.microsoft.com/office/drawing/2014/main" id="{BEA30204-C3EC-4A67-8517-6C5FCAB7F0E7}"/>
                </a:ext>
              </a:extLst>
            </p:cNvPr>
            <p:cNvSpPr>
              <a:spLocks/>
            </p:cNvSpPr>
            <p:nvPr/>
          </p:nvSpPr>
          <p:spPr bwMode="auto">
            <a:xfrm>
              <a:off x="4080"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47" name="Arc 49">
              <a:extLst>
                <a:ext uri="{FF2B5EF4-FFF2-40B4-BE49-F238E27FC236}">
                  <a16:creationId xmlns:a16="http://schemas.microsoft.com/office/drawing/2014/main" id="{EF818734-8DD4-4106-8A3A-C5C9C24E11DC}"/>
                </a:ext>
              </a:extLst>
            </p:cNvPr>
            <p:cNvSpPr>
              <a:spLocks/>
            </p:cNvSpPr>
            <p:nvPr/>
          </p:nvSpPr>
          <p:spPr bwMode="auto">
            <a:xfrm rot="5400000">
              <a:off x="4080" y="154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48" name="Arc 50">
              <a:extLst>
                <a:ext uri="{FF2B5EF4-FFF2-40B4-BE49-F238E27FC236}">
                  <a16:creationId xmlns:a16="http://schemas.microsoft.com/office/drawing/2014/main" id="{5205A38C-864C-4F37-847D-954E31BF45C5}"/>
                </a:ext>
              </a:extLst>
            </p:cNvPr>
            <p:cNvSpPr>
              <a:spLocks/>
            </p:cNvSpPr>
            <p:nvPr/>
          </p:nvSpPr>
          <p:spPr bwMode="auto">
            <a:xfrm rot="16200000">
              <a:off x="3984" y="1445"/>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49" name="Group 51">
            <a:extLst>
              <a:ext uri="{FF2B5EF4-FFF2-40B4-BE49-F238E27FC236}">
                <a16:creationId xmlns:a16="http://schemas.microsoft.com/office/drawing/2014/main" id="{37066CDA-1717-4392-B90C-41DC1143FF7D}"/>
              </a:ext>
            </a:extLst>
          </p:cNvPr>
          <p:cNvGrpSpPr>
            <a:grpSpLocks/>
          </p:cNvGrpSpPr>
          <p:nvPr/>
        </p:nvGrpSpPr>
        <p:grpSpPr bwMode="auto">
          <a:xfrm>
            <a:off x="9953162" y="1680850"/>
            <a:ext cx="298450" cy="298450"/>
            <a:chOff x="4080" y="1061"/>
            <a:chExt cx="188" cy="188"/>
          </a:xfrm>
        </p:grpSpPr>
        <p:sp>
          <p:nvSpPr>
            <p:cNvPr id="50" name="Arc 52">
              <a:extLst>
                <a:ext uri="{FF2B5EF4-FFF2-40B4-BE49-F238E27FC236}">
                  <a16:creationId xmlns:a16="http://schemas.microsoft.com/office/drawing/2014/main" id="{FDACD0A3-FCC1-493C-84F3-7C9420D993A9}"/>
                </a:ext>
              </a:extLst>
            </p:cNvPr>
            <p:cNvSpPr>
              <a:spLocks/>
            </p:cNvSpPr>
            <p:nvPr/>
          </p:nvSpPr>
          <p:spPr bwMode="auto">
            <a:xfrm>
              <a:off x="4176"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sp>
          <p:nvSpPr>
            <p:cNvPr id="51" name="Arc 53">
              <a:extLst>
                <a:ext uri="{FF2B5EF4-FFF2-40B4-BE49-F238E27FC236}">
                  <a16:creationId xmlns:a16="http://schemas.microsoft.com/office/drawing/2014/main" id="{545AA3A5-27A6-48CD-ACA5-1827E96E326A}"/>
                </a:ext>
              </a:extLst>
            </p:cNvPr>
            <p:cNvSpPr>
              <a:spLocks/>
            </p:cNvSpPr>
            <p:nvPr/>
          </p:nvSpPr>
          <p:spPr bwMode="auto">
            <a:xfrm rot="5400000">
              <a:off x="4176" y="1157"/>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type="triangle" w="med" len="med"/>
            </a:ln>
            <a:effectLst/>
          </p:spPr>
          <p:txBody>
            <a:bodyPr wrap="none" anchor="ctr"/>
            <a:lstStyle/>
            <a:p>
              <a:endParaRPr lang="es-CO"/>
            </a:p>
          </p:txBody>
        </p:sp>
        <p:sp>
          <p:nvSpPr>
            <p:cNvPr id="52" name="Arc 54">
              <a:extLst>
                <a:ext uri="{FF2B5EF4-FFF2-40B4-BE49-F238E27FC236}">
                  <a16:creationId xmlns:a16="http://schemas.microsoft.com/office/drawing/2014/main" id="{ED1A4D47-9DDC-4D83-A93C-A6F6EB7DFB10}"/>
                </a:ext>
              </a:extLst>
            </p:cNvPr>
            <p:cNvSpPr>
              <a:spLocks/>
            </p:cNvSpPr>
            <p:nvPr/>
          </p:nvSpPr>
          <p:spPr bwMode="auto">
            <a:xfrm rot="16200000">
              <a:off x="4080" y="1061"/>
              <a:ext cx="92" cy="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tx1"/>
              </a:solidFill>
              <a:round/>
              <a:headEnd/>
              <a:tailEnd/>
            </a:ln>
            <a:effectLst/>
          </p:spPr>
          <p:txBody>
            <a:bodyPr wrap="none" anchor="ctr"/>
            <a:lstStyle/>
            <a:p>
              <a:endParaRPr lang="es-CO"/>
            </a:p>
          </p:txBody>
        </p:sp>
      </p:grpSp>
      <p:grpSp>
        <p:nvGrpSpPr>
          <p:cNvPr id="53" name="Group 55">
            <a:extLst>
              <a:ext uri="{FF2B5EF4-FFF2-40B4-BE49-F238E27FC236}">
                <a16:creationId xmlns:a16="http://schemas.microsoft.com/office/drawing/2014/main" id="{0A09DC29-E1E6-48B8-9E48-6A1B56ABA4FC}"/>
              </a:ext>
            </a:extLst>
          </p:cNvPr>
          <p:cNvGrpSpPr>
            <a:grpSpLocks/>
          </p:cNvGrpSpPr>
          <p:nvPr/>
        </p:nvGrpSpPr>
        <p:grpSpPr bwMode="auto">
          <a:xfrm>
            <a:off x="7675099" y="1757050"/>
            <a:ext cx="1060450" cy="3346450"/>
            <a:chOff x="2645" y="1109"/>
            <a:chExt cx="668" cy="2108"/>
          </a:xfrm>
        </p:grpSpPr>
        <p:grpSp>
          <p:nvGrpSpPr>
            <p:cNvPr id="54" name="Group 56">
              <a:extLst>
                <a:ext uri="{FF2B5EF4-FFF2-40B4-BE49-F238E27FC236}">
                  <a16:creationId xmlns:a16="http://schemas.microsoft.com/office/drawing/2014/main" id="{0B4FA4A4-F743-46BF-8490-3CA432B22DF4}"/>
                </a:ext>
              </a:extLst>
            </p:cNvPr>
            <p:cNvGrpSpPr>
              <a:grpSpLocks/>
            </p:cNvGrpSpPr>
            <p:nvPr/>
          </p:nvGrpSpPr>
          <p:grpSpPr bwMode="auto">
            <a:xfrm>
              <a:off x="3125" y="3029"/>
              <a:ext cx="188" cy="188"/>
              <a:chOff x="3125" y="3029"/>
              <a:chExt cx="188" cy="188"/>
            </a:xfrm>
          </p:grpSpPr>
          <p:sp>
            <p:nvSpPr>
              <p:cNvPr id="75" name="Arc 57">
                <a:extLst>
                  <a:ext uri="{FF2B5EF4-FFF2-40B4-BE49-F238E27FC236}">
                    <a16:creationId xmlns:a16="http://schemas.microsoft.com/office/drawing/2014/main" id="{DD3B71B3-B0BA-4BB2-99B1-D7BD564F3203}"/>
                  </a:ext>
                </a:extLst>
              </p:cNvPr>
              <p:cNvSpPr>
                <a:spLocks/>
              </p:cNvSpPr>
              <p:nvPr/>
            </p:nvSpPr>
            <p:spPr bwMode="auto">
              <a:xfrm>
                <a:off x="3125"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6" name="Arc 58">
                <a:extLst>
                  <a:ext uri="{FF2B5EF4-FFF2-40B4-BE49-F238E27FC236}">
                    <a16:creationId xmlns:a16="http://schemas.microsoft.com/office/drawing/2014/main" id="{27074C46-0058-4EA8-BC34-EECCA8505B15}"/>
                  </a:ext>
                </a:extLst>
              </p:cNvPr>
              <p:cNvSpPr>
                <a:spLocks/>
              </p:cNvSpPr>
              <p:nvPr/>
            </p:nvSpPr>
            <p:spPr bwMode="auto">
              <a:xfrm rot="16200000">
                <a:off x="3125" y="312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7" name="Arc 59">
                <a:extLst>
                  <a:ext uri="{FF2B5EF4-FFF2-40B4-BE49-F238E27FC236}">
                    <a16:creationId xmlns:a16="http://schemas.microsoft.com/office/drawing/2014/main" id="{BBA1B65A-07EA-47A8-A5B6-C9207CA5D164}"/>
                  </a:ext>
                </a:extLst>
              </p:cNvPr>
              <p:cNvSpPr>
                <a:spLocks/>
              </p:cNvSpPr>
              <p:nvPr/>
            </p:nvSpPr>
            <p:spPr bwMode="auto">
              <a:xfrm rot="5400000">
                <a:off x="3221" y="302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5" name="Group 60">
              <a:extLst>
                <a:ext uri="{FF2B5EF4-FFF2-40B4-BE49-F238E27FC236}">
                  <a16:creationId xmlns:a16="http://schemas.microsoft.com/office/drawing/2014/main" id="{8A6C163B-44A2-48EE-8510-E34B657237A9}"/>
                </a:ext>
              </a:extLst>
            </p:cNvPr>
            <p:cNvGrpSpPr>
              <a:grpSpLocks/>
            </p:cNvGrpSpPr>
            <p:nvPr/>
          </p:nvGrpSpPr>
          <p:grpSpPr bwMode="auto">
            <a:xfrm>
              <a:off x="3029" y="2645"/>
              <a:ext cx="188" cy="188"/>
              <a:chOff x="3029" y="2645"/>
              <a:chExt cx="188" cy="188"/>
            </a:xfrm>
          </p:grpSpPr>
          <p:sp>
            <p:nvSpPr>
              <p:cNvPr id="72" name="Arc 61">
                <a:extLst>
                  <a:ext uri="{FF2B5EF4-FFF2-40B4-BE49-F238E27FC236}">
                    <a16:creationId xmlns:a16="http://schemas.microsoft.com/office/drawing/2014/main" id="{DEB0C57E-D421-44CB-9858-7F2459DB7650}"/>
                  </a:ext>
                </a:extLst>
              </p:cNvPr>
              <p:cNvSpPr>
                <a:spLocks/>
              </p:cNvSpPr>
              <p:nvPr/>
            </p:nvSpPr>
            <p:spPr bwMode="auto">
              <a:xfrm>
                <a:off x="3029"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3" name="Arc 62">
                <a:extLst>
                  <a:ext uri="{FF2B5EF4-FFF2-40B4-BE49-F238E27FC236}">
                    <a16:creationId xmlns:a16="http://schemas.microsoft.com/office/drawing/2014/main" id="{C7FA7EDB-E009-4363-ADFE-5FEC45A0A2F2}"/>
                  </a:ext>
                </a:extLst>
              </p:cNvPr>
              <p:cNvSpPr>
                <a:spLocks/>
              </p:cNvSpPr>
              <p:nvPr/>
            </p:nvSpPr>
            <p:spPr bwMode="auto">
              <a:xfrm rot="16200000">
                <a:off x="3029" y="274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4" name="Arc 63">
                <a:extLst>
                  <a:ext uri="{FF2B5EF4-FFF2-40B4-BE49-F238E27FC236}">
                    <a16:creationId xmlns:a16="http://schemas.microsoft.com/office/drawing/2014/main" id="{63D812AA-CEA0-44E0-ADD8-DB8AE0B4E185}"/>
                  </a:ext>
                </a:extLst>
              </p:cNvPr>
              <p:cNvSpPr>
                <a:spLocks/>
              </p:cNvSpPr>
              <p:nvPr/>
            </p:nvSpPr>
            <p:spPr bwMode="auto">
              <a:xfrm rot="5400000">
                <a:off x="3125" y="264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6" name="Group 64">
              <a:extLst>
                <a:ext uri="{FF2B5EF4-FFF2-40B4-BE49-F238E27FC236}">
                  <a16:creationId xmlns:a16="http://schemas.microsoft.com/office/drawing/2014/main" id="{5B38EAA1-B3AF-41E7-BB39-A8EF453115C9}"/>
                </a:ext>
              </a:extLst>
            </p:cNvPr>
            <p:cNvGrpSpPr>
              <a:grpSpLocks/>
            </p:cNvGrpSpPr>
            <p:nvPr/>
          </p:nvGrpSpPr>
          <p:grpSpPr bwMode="auto">
            <a:xfrm>
              <a:off x="2933" y="2261"/>
              <a:ext cx="188" cy="188"/>
              <a:chOff x="2933" y="2261"/>
              <a:chExt cx="188" cy="188"/>
            </a:xfrm>
          </p:grpSpPr>
          <p:sp>
            <p:nvSpPr>
              <p:cNvPr id="69" name="Arc 65">
                <a:extLst>
                  <a:ext uri="{FF2B5EF4-FFF2-40B4-BE49-F238E27FC236}">
                    <a16:creationId xmlns:a16="http://schemas.microsoft.com/office/drawing/2014/main" id="{76E54B82-80AC-4E94-85E4-F74D98BA37AA}"/>
                  </a:ext>
                </a:extLst>
              </p:cNvPr>
              <p:cNvSpPr>
                <a:spLocks/>
              </p:cNvSpPr>
              <p:nvPr/>
            </p:nvSpPr>
            <p:spPr bwMode="auto">
              <a:xfrm>
                <a:off x="2933"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70" name="Arc 66">
                <a:extLst>
                  <a:ext uri="{FF2B5EF4-FFF2-40B4-BE49-F238E27FC236}">
                    <a16:creationId xmlns:a16="http://schemas.microsoft.com/office/drawing/2014/main" id="{75545010-A679-4DAE-811B-D980043F2769}"/>
                  </a:ext>
                </a:extLst>
              </p:cNvPr>
              <p:cNvSpPr>
                <a:spLocks/>
              </p:cNvSpPr>
              <p:nvPr/>
            </p:nvSpPr>
            <p:spPr bwMode="auto">
              <a:xfrm rot="16200000">
                <a:off x="2933" y="235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71" name="Arc 67">
                <a:extLst>
                  <a:ext uri="{FF2B5EF4-FFF2-40B4-BE49-F238E27FC236}">
                    <a16:creationId xmlns:a16="http://schemas.microsoft.com/office/drawing/2014/main" id="{66FA9BF3-9239-482D-B81A-8A68FB01F47A}"/>
                  </a:ext>
                </a:extLst>
              </p:cNvPr>
              <p:cNvSpPr>
                <a:spLocks/>
              </p:cNvSpPr>
              <p:nvPr/>
            </p:nvSpPr>
            <p:spPr bwMode="auto">
              <a:xfrm rot="5400000">
                <a:off x="3029" y="2261"/>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7" name="Group 68">
              <a:extLst>
                <a:ext uri="{FF2B5EF4-FFF2-40B4-BE49-F238E27FC236}">
                  <a16:creationId xmlns:a16="http://schemas.microsoft.com/office/drawing/2014/main" id="{626B359E-9836-4BF6-974C-591F684223EF}"/>
                </a:ext>
              </a:extLst>
            </p:cNvPr>
            <p:cNvGrpSpPr>
              <a:grpSpLocks/>
            </p:cNvGrpSpPr>
            <p:nvPr/>
          </p:nvGrpSpPr>
          <p:grpSpPr bwMode="auto">
            <a:xfrm>
              <a:off x="2837" y="1877"/>
              <a:ext cx="188" cy="188"/>
              <a:chOff x="2837" y="1877"/>
              <a:chExt cx="188" cy="188"/>
            </a:xfrm>
          </p:grpSpPr>
          <p:sp>
            <p:nvSpPr>
              <p:cNvPr id="66" name="Arc 69">
                <a:extLst>
                  <a:ext uri="{FF2B5EF4-FFF2-40B4-BE49-F238E27FC236}">
                    <a16:creationId xmlns:a16="http://schemas.microsoft.com/office/drawing/2014/main" id="{F8B36BFB-2544-4F8C-B3FF-C3EA9BA53CC5}"/>
                  </a:ext>
                </a:extLst>
              </p:cNvPr>
              <p:cNvSpPr>
                <a:spLocks/>
              </p:cNvSpPr>
              <p:nvPr/>
            </p:nvSpPr>
            <p:spPr bwMode="auto">
              <a:xfrm>
                <a:off x="2837"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7" name="Arc 70">
                <a:extLst>
                  <a:ext uri="{FF2B5EF4-FFF2-40B4-BE49-F238E27FC236}">
                    <a16:creationId xmlns:a16="http://schemas.microsoft.com/office/drawing/2014/main" id="{5C44E266-0D4D-4C62-B24B-22F50BE84770}"/>
                  </a:ext>
                </a:extLst>
              </p:cNvPr>
              <p:cNvSpPr>
                <a:spLocks/>
              </p:cNvSpPr>
              <p:nvPr/>
            </p:nvSpPr>
            <p:spPr bwMode="auto">
              <a:xfrm rot="16200000">
                <a:off x="2837" y="197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8" name="Arc 71">
                <a:extLst>
                  <a:ext uri="{FF2B5EF4-FFF2-40B4-BE49-F238E27FC236}">
                    <a16:creationId xmlns:a16="http://schemas.microsoft.com/office/drawing/2014/main" id="{E9801DD7-174D-4993-946B-AE2242E160FE}"/>
                  </a:ext>
                </a:extLst>
              </p:cNvPr>
              <p:cNvSpPr>
                <a:spLocks/>
              </p:cNvSpPr>
              <p:nvPr/>
            </p:nvSpPr>
            <p:spPr bwMode="auto">
              <a:xfrm rot="5400000">
                <a:off x="2933" y="1877"/>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8" name="Group 72">
              <a:extLst>
                <a:ext uri="{FF2B5EF4-FFF2-40B4-BE49-F238E27FC236}">
                  <a16:creationId xmlns:a16="http://schemas.microsoft.com/office/drawing/2014/main" id="{7EBD7AF7-CA06-4A44-A839-964C344852B0}"/>
                </a:ext>
              </a:extLst>
            </p:cNvPr>
            <p:cNvGrpSpPr>
              <a:grpSpLocks/>
            </p:cNvGrpSpPr>
            <p:nvPr/>
          </p:nvGrpSpPr>
          <p:grpSpPr bwMode="auto">
            <a:xfrm>
              <a:off x="2741" y="1493"/>
              <a:ext cx="188" cy="188"/>
              <a:chOff x="2741" y="1493"/>
              <a:chExt cx="188" cy="188"/>
            </a:xfrm>
          </p:grpSpPr>
          <p:sp>
            <p:nvSpPr>
              <p:cNvPr id="63" name="Arc 73">
                <a:extLst>
                  <a:ext uri="{FF2B5EF4-FFF2-40B4-BE49-F238E27FC236}">
                    <a16:creationId xmlns:a16="http://schemas.microsoft.com/office/drawing/2014/main" id="{EDC9DA49-8A6A-43FB-BDED-9B91A1D80768}"/>
                  </a:ext>
                </a:extLst>
              </p:cNvPr>
              <p:cNvSpPr>
                <a:spLocks/>
              </p:cNvSpPr>
              <p:nvPr/>
            </p:nvSpPr>
            <p:spPr bwMode="auto">
              <a:xfrm>
                <a:off x="2741"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4" name="Arc 74">
                <a:extLst>
                  <a:ext uri="{FF2B5EF4-FFF2-40B4-BE49-F238E27FC236}">
                    <a16:creationId xmlns:a16="http://schemas.microsoft.com/office/drawing/2014/main" id="{359DAE27-5A32-4CEF-B128-1F32EF76AA0B}"/>
                  </a:ext>
                </a:extLst>
              </p:cNvPr>
              <p:cNvSpPr>
                <a:spLocks/>
              </p:cNvSpPr>
              <p:nvPr/>
            </p:nvSpPr>
            <p:spPr bwMode="auto">
              <a:xfrm rot="16200000">
                <a:off x="2741" y="158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5" name="Arc 75">
                <a:extLst>
                  <a:ext uri="{FF2B5EF4-FFF2-40B4-BE49-F238E27FC236}">
                    <a16:creationId xmlns:a16="http://schemas.microsoft.com/office/drawing/2014/main" id="{D06A89E5-2457-41EA-9375-10E425408575}"/>
                  </a:ext>
                </a:extLst>
              </p:cNvPr>
              <p:cNvSpPr>
                <a:spLocks/>
              </p:cNvSpPr>
              <p:nvPr/>
            </p:nvSpPr>
            <p:spPr bwMode="auto">
              <a:xfrm rot="5400000">
                <a:off x="2837" y="1493"/>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nvGrpSpPr>
            <p:cNvPr id="59" name="Group 76">
              <a:extLst>
                <a:ext uri="{FF2B5EF4-FFF2-40B4-BE49-F238E27FC236}">
                  <a16:creationId xmlns:a16="http://schemas.microsoft.com/office/drawing/2014/main" id="{4149AA93-6162-4AF6-87E5-E4F73A95315A}"/>
                </a:ext>
              </a:extLst>
            </p:cNvPr>
            <p:cNvGrpSpPr>
              <a:grpSpLocks/>
            </p:cNvGrpSpPr>
            <p:nvPr/>
          </p:nvGrpSpPr>
          <p:grpSpPr bwMode="auto">
            <a:xfrm>
              <a:off x="2645" y="1109"/>
              <a:ext cx="188" cy="188"/>
              <a:chOff x="2645" y="1109"/>
              <a:chExt cx="188" cy="188"/>
            </a:xfrm>
          </p:grpSpPr>
          <p:sp>
            <p:nvSpPr>
              <p:cNvPr id="60" name="Arc 77">
                <a:extLst>
                  <a:ext uri="{FF2B5EF4-FFF2-40B4-BE49-F238E27FC236}">
                    <a16:creationId xmlns:a16="http://schemas.microsoft.com/office/drawing/2014/main" id="{C49417F3-DD07-4ABF-ADF3-4F7BF2F483C6}"/>
                  </a:ext>
                </a:extLst>
              </p:cNvPr>
              <p:cNvSpPr>
                <a:spLocks/>
              </p:cNvSpPr>
              <p:nvPr/>
            </p:nvSpPr>
            <p:spPr bwMode="auto">
              <a:xfrm>
                <a:off x="2645"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sp>
            <p:nvSpPr>
              <p:cNvPr id="61" name="Arc 78">
                <a:extLst>
                  <a:ext uri="{FF2B5EF4-FFF2-40B4-BE49-F238E27FC236}">
                    <a16:creationId xmlns:a16="http://schemas.microsoft.com/office/drawing/2014/main" id="{8C229E65-4223-4682-9932-FF795DD618CA}"/>
                  </a:ext>
                </a:extLst>
              </p:cNvPr>
              <p:cNvSpPr>
                <a:spLocks/>
              </p:cNvSpPr>
              <p:nvPr/>
            </p:nvSpPr>
            <p:spPr bwMode="auto">
              <a:xfrm rot="16200000">
                <a:off x="2645" y="1205"/>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type="triangle" w="med" len="med"/>
                <a:tailEnd/>
              </a:ln>
              <a:effectLst/>
            </p:spPr>
            <p:txBody>
              <a:bodyPr wrap="none" anchor="ctr"/>
              <a:lstStyle/>
              <a:p>
                <a:endParaRPr lang="es-CO"/>
              </a:p>
            </p:txBody>
          </p:sp>
          <p:sp>
            <p:nvSpPr>
              <p:cNvPr id="62" name="Arc 79">
                <a:extLst>
                  <a:ext uri="{FF2B5EF4-FFF2-40B4-BE49-F238E27FC236}">
                    <a16:creationId xmlns:a16="http://schemas.microsoft.com/office/drawing/2014/main" id="{02A680FD-D976-47A1-BB06-609D2D2291D8}"/>
                  </a:ext>
                </a:extLst>
              </p:cNvPr>
              <p:cNvSpPr>
                <a:spLocks/>
              </p:cNvSpPr>
              <p:nvPr/>
            </p:nvSpPr>
            <p:spPr bwMode="auto">
              <a:xfrm rot="5400000">
                <a:off x="2741" y="1109"/>
                <a:ext cx="92" cy="92"/>
              </a:xfrm>
              <a:custGeom>
                <a:avLst/>
                <a:gdLst>
                  <a:gd name="G0" fmla="+- 21600 0 0"/>
                  <a:gd name="G1" fmla="+- 21599 0 0"/>
                  <a:gd name="G2" fmla="+- 21600 0 0"/>
                  <a:gd name="T0" fmla="*/ 0 w 21600"/>
                  <a:gd name="T1" fmla="*/ 21599 h 21599"/>
                  <a:gd name="T2" fmla="*/ 21365 w 21600"/>
                  <a:gd name="T3" fmla="*/ 0 h 21599"/>
                  <a:gd name="T4" fmla="*/ 21600 w 21600"/>
                  <a:gd name="T5" fmla="*/ 21599 h 21599"/>
                </a:gdLst>
                <a:ahLst/>
                <a:cxnLst>
                  <a:cxn ang="0">
                    <a:pos x="T0" y="T1"/>
                  </a:cxn>
                  <a:cxn ang="0">
                    <a:pos x="T2" y="T3"/>
                  </a:cxn>
                  <a:cxn ang="0">
                    <a:pos x="T4" y="T5"/>
                  </a:cxn>
                </a:cxnLst>
                <a:rect l="0" t="0" r="r" b="b"/>
                <a:pathLst>
                  <a:path w="21600" h="21599" fill="none" extrusionOk="0">
                    <a:moveTo>
                      <a:pt x="0" y="21599"/>
                    </a:moveTo>
                    <a:cubicBezTo>
                      <a:pt x="0" y="9761"/>
                      <a:pt x="9528" y="129"/>
                      <a:pt x="21365" y="0"/>
                    </a:cubicBezTo>
                  </a:path>
                  <a:path w="21600" h="21599" stroke="0" extrusionOk="0">
                    <a:moveTo>
                      <a:pt x="0" y="21599"/>
                    </a:moveTo>
                    <a:cubicBezTo>
                      <a:pt x="0" y="9761"/>
                      <a:pt x="9528" y="129"/>
                      <a:pt x="21365" y="0"/>
                    </a:cubicBezTo>
                    <a:lnTo>
                      <a:pt x="21600" y="21599"/>
                    </a:lnTo>
                    <a:close/>
                  </a:path>
                </a:pathLst>
              </a:custGeom>
              <a:noFill/>
              <a:ln w="12700" cap="rnd">
                <a:solidFill>
                  <a:schemeClr val="tx1"/>
                </a:solidFill>
                <a:round/>
                <a:headEnd/>
                <a:tailEnd/>
              </a:ln>
              <a:effectLst/>
            </p:spPr>
            <p:txBody>
              <a:bodyPr wrap="none" anchor="ctr"/>
              <a:lstStyle/>
              <a:p>
                <a:endParaRPr lang="es-CO"/>
              </a:p>
            </p:txBody>
          </p:sp>
        </p:grpSp>
      </p:grpSp>
      <p:sp>
        <p:nvSpPr>
          <p:cNvPr id="78" name="Line 80">
            <a:extLst>
              <a:ext uri="{FF2B5EF4-FFF2-40B4-BE49-F238E27FC236}">
                <a16:creationId xmlns:a16="http://schemas.microsoft.com/office/drawing/2014/main" id="{83CA3FBC-81B4-4252-B8A3-BD01D73B27C6}"/>
              </a:ext>
            </a:extLst>
          </p:cNvPr>
          <p:cNvSpPr>
            <a:spLocks noChangeShapeType="1"/>
          </p:cNvSpPr>
          <p:nvPr/>
        </p:nvSpPr>
        <p:spPr bwMode="auto">
          <a:xfrm>
            <a:off x="9121312" y="6092513"/>
            <a:ext cx="1358900" cy="0"/>
          </a:xfrm>
          <a:prstGeom prst="line">
            <a:avLst/>
          </a:prstGeom>
          <a:noFill/>
          <a:ln w="12700">
            <a:solidFill>
              <a:schemeClr val="tx1"/>
            </a:solidFill>
            <a:round/>
            <a:headEnd/>
            <a:tailEnd/>
          </a:ln>
          <a:effectLst/>
        </p:spPr>
        <p:txBody>
          <a:bodyPr wrap="none" anchor="ctr"/>
          <a:lstStyle/>
          <a:p>
            <a:endParaRPr lang="es-CO"/>
          </a:p>
        </p:txBody>
      </p:sp>
      <p:pic>
        <p:nvPicPr>
          <p:cNvPr id="89" name="Picture 88" descr="\documentclass{article}&#10;\usepackage{amsmath}&#10;\pagestyle{empty}&#10;\begin{document}&#10;&#10;$$ W_{jet} = 0.116x $$&#10;&#10;&#10;\end{document}" title="IguanaTex Bitmap Display">
            <a:extLst>
              <a:ext uri="{FF2B5EF4-FFF2-40B4-BE49-F238E27FC236}">
                <a16:creationId xmlns:a16="http://schemas.microsoft.com/office/drawing/2014/main" id="{3FC701A0-544C-4A50-8BB6-CC9FAF4AAB2F}"/>
              </a:ext>
            </a:extLst>
          </p:cNvPr>
          <p:cNvPicPr>
            <a:picLocks noChangeAspect="1"/>
          </p:cNvPicPr>
          <p:nvPr>
            <p:custDataLst>
              <p:tags r:id="rId1"/>
            </p:custDataLst>
          </p:nvPr>
        </p:nvPicPr>
        <p:blipFill>
          <a:blip r:embed="rId8"/>
          <a:stretch>
            <a:fillRect/>
          </a:stretch>
        </p:blipFill>
        <p:spPr>
          <a:xfrm>
            <a:off x="457200" y="2090339"/>
            <a:ext cx="1551237" cy="246856"/>
          </a:xfrm>
          <a:prstGeom prst="rect">
            <a:avLst/>
          </a:prstGeom>
        </p:spPr>
      </p:pic>
      <p:pic>
        <p:nvPicPr>
          <p:cNvPr id="10" name="Picture 9" descr="\documentclass{article}&#10;\usepackage{amsmath}&#10;\pagestyle{empty}&#10;\begin{document}&#10;&#10;&#10;$$V_c = 2.41 V_0 \sqrt{\frac{W_0}{x}} $$&#10;&#10;&#10;\end{document}" title="IguanaTex Bitmap Display">
            <a:extLst>
              <a:ext uri="{FF2B5EF4-FFF2-40B4-BE49-F238E27FC236}">
                <a16:creationId xmlns:a16="http://schemas.microsoft.com/office/drawing/2014/main" id="{DEE5CC9F-A5F2-4EAF-B2AB-048D08CF7550}"/>
              </a:ext>
            </a:extLst>
          </p:cNvPr>
          <p:cNvPicPr>
            <a:picLocks noChangeAspect="1"/>
          </p:cNvPicPr>
          <p:nvPr>
            <p:custDataLst>
              <p:tags r:id="rId2"/>
            </p:custDataLst>
          </p:nvPr>
        </p:nvPicPr>
        <p:blipFill>
          <a:blip r:embed="rId9"/>
          <a:stretch>
            <a:fillRect/>
          </a:stretch>
        </p:blipFill>
        <p:spPr>
          <a:xfrm>
            <a:off x="482003" y="3645656"/>
            <a:ext cx="1952000" cy="608000"/>
          </a:xfrm>
          <a:prstGeom prst="rect">
            <a:avLst/>
          </a:prstGeom>
        </p:spPr>
      </p:pic>
      <p:pic>
        <p:nvPicPr>
          <p:cNvPr id="12" name="Picture 11" descr="\documentclass{article}&#10;\usepackage{amsmath}&#10;\pagestyle{empty}&#10;\begin{document}&#10;&#10;&#10;$$W_0$$&#10;&#10;&#10;\end{document}" title="IguanaTex Bitmap Display">
            <a:extLst>
              <a:ext uri="{FF2B5EF4-FFF2-40B4-BE49-F238E27FC236}">
                <a16:creationId xmlns:a16="http://schemas.microsoft.com/office/drawing/2014/main" id="{B8C97A0B-312F-45BE-8495-390CA4082345}"/>
              </a:ext>
            </a:extLst>
          </p:cNvPr>
          <p:cNvPicPr>
            <a:picLocks noChangeAspect="1"/>
          </p:cNvPicPr>
          <p:nvPr>
            <p:custDataLst>
              <p:tags r:id="rId3"/>
            </p:custDataLst>
          </p:nvPr>
        </p:nvPicPr>
        <p:blipFill>
          <a:blip r:embed="rId10"/>
          <a:stretch>
            <a:fillRect/>
          </a:stretch>
        </p:blipFill>
        <p:spPr>
          <a:xfrm>
            <a:off x="9721387" y="6537197"/>
            <a:ext cx="316952" cy="213333"/>
          </a:xfrm>
          <a:prstGeom prst="rect">
            <a:avLst/>
          </a:prstGeom>
        </p:spPr>
      </p:pic>
      <p:pic>
        <p:nvPicPr>
          <p:cNvPr id="90" name="Picture 89" descr="\documentclass{article}&#10;\usepackage{amsmath}&#10;\pagestyle{empty}&#10;\begin{document}&#10;&#10;&#10;$$W_0$$&#10;&#10;&#10;\end{document}" title="IguanaTex Bitmap Display">
            <a:extLst>
              <a:ext uri="{FF2B5EF4-FFF2-40B4-BE49-F238E27FC236}">
                <a16:creationId xmlns:a16="http://schemas.microsoft.com/office/drawing/2014/main" id="{DEB62B19-578B-4BF8-A8F5-8D2111B4D6B5}"/>
              </a:ext>
            </a:extLst>
          </p:cNvPr>
          <p:cNvPicPr>
            <a:picLocks noChangeAspect="1"/>
          </p:cNvPicPr>
          <p:nvPr>
            <p:custDataLst>
              <p:tags r:id="rId4"/>
            </p:custDataLst>
          </p:nvPr>
        </p:nvPicPr>
        <p:blipFill>
          <a:blip r:embed="rId10"/>
          <a:stretch>
            <a:fillRect/>
          </a:stretch>
        </p:blipFill>
        <p:spPr>
          <a:xfrm>
            <a:off x="8791659" y="6292043"/>
            <a:ext cx="316952" cy="213333"/>
          </a:xfrm>
          <a:prstGeom prst="rect">
            <a:avLst/>
          </a:prstGeom>
        </p:spPr>
      </p:pic>
      <p:pic>
        <p:nvPicPr>
          <p:cNvPr id="86" name="Picture 85" descr="\documentclass{article}&#10;\usepackage{amsmath}&#10;\pagestyle{empty}&#10;\begin{document}&#10;&#10;$$ \Pi_{jet_{exp}} = 0.116 $$&#10;&#10;&#10;\end{document}" title="IguanaTex Bitmap Display">
            <a:extLst>
              <a:ext uri="{FF2B5EF4-FFF2-40B4-BE49-F238E27FC236}">
                <a16:creationId xmlns:a16="http://schemas.microsoft.com/office/drawing/2014/main" id="{50E491D5-C8C6-47A2-8A66-4C9DC94844A3}"/>
              </a:ext>
            </a:extLst>
          </p:cNvPr>
          <p:cNvPicPr>
            <a:picLocks noChangeAspect="1"/>
          </p:cNvPicPr>
          <p:nvPr>
            <p:custDataLst>
              <p:tags r:id="rId5"/>
            </p:custDataLst>
          </p:nvPr>
        </p:nvPicPr>
        <p:blipFill>
          <a:blip r:embed="rId11"/>
          <a:stretch>
            <a:fillRect/>
          </a:stretch>
        </p:blipFill>
        <p:spPr>
          <a:xfrm>
            <a:off x="2542404" y="2055500"/>
            <a:ext cx="1656380" cy="259047"/>
          </a:xfrm>
          <a:prstGeom prst="rect">
            <a:avLst/>
          </a:prstGeom>
        </p:spPr>
      </p:pic>
      <p:sp>
        <p:nvSpPr>
          <p:cNvPr id="92" name="TextBox 91">
            <a:extLst>
              <a:ext uri="{FF2B5EF4-FFF2-40B4-BE49-F238E27FC236}">
                <a16:creationId xmlns:a16="http://schemas.microsoft.com/office/drawing/2014/main" id="{8B16185E-0EC3-4177-AC3B-E4D173C7E831}"/>
              </a:ext>
            </a:extLst>
          </p:cNvPr>
          <p:cNvSpPr txBox="1"/>
          <p:nvPr/>
        </p:nvSpPr>
        <p:spPr>
          <a:xfrm>
            <a:off x="2778028" y="3577914"/>
            <a:ext cx="4192924" cy="3108543"/>
          </a:xfrm>
          <a:prstGeom prst="rect">
            <a:avLst/>
          </a:prstGeom>
          <a:noFill/>
        </p:spPr>
        <p:txBody>
          <a:bodyPr wrap="square" rtlCol="0">
            <a:spAutoFit/>
          </a:bodyPr>
          <a:lstStyle/>
          <a:p>
            <a:r>
              <a:rPr lang="en-US" dirty="0"/>
              <a:t>It is possible that it would be better to use this equation rather than the equation for the width to estimate the minor loss coefficient (because losses scale with velocity squared)</a:t>
            </a:r>
          </a:p>
        </p:txBody>
      </p:sp>
      <p:sp>
        <p:nvSpPr>
          <p:cNvPr id="93" name="TextBox 92">
            <a:extLst>
              <a:ext uri="{FF2B5EF4-FFF2-40B4-BE49-F238E27FC236}">
                <a16:creationId xmlns:a16="http://schemas.microsoft.com/office/drawing/2014/main" id="{9DA5A617-1046-45D6-9EBB-62013EB98BF3}"/>
              </a:ext>
            </a:extLst>
          </p:cNvPr>
          <p:cNvSpPr txBox="1"/>
          <p:nvPr/>
        </p:nvSpPr>
        <p:spPr>
          <a:xfrm>
            <a:off x="2434004" y="2293159"/>
            <a:ext cx="4370754" cy="954107"/>
          </a:xfrm>
          <a:prstGeom prst="rect">
            <a:avLst/>
          </a:prstGeom>
          <a:noFill/>
        </p:spPr>
        <p:txBody>
          <a:bodyPr wrap="square" rtlCol="0">
            <a:spAutoFit/>
          </a:bodyPr>
          <a:lstStyle/>
          <a:p>
            <a:r>
              <a:rPr lang="en-US" dirty="0"/>
              <a:t>We began use this equation for designs in 2020</a:t>
            </a:r>
          </a:p>
        </p:txBody>
      </p:sp>
      <p:grpSp>
        <p:nvGrpSpPr>
          <p:cNvPr id="79" name="Group 78">
            <a:extLst>
              <a:ext uri="{FF2B5EF4-FFF2-40B4-BE49-F238E27FC236}">
                <a16:creationId xmlns:a16="http://schemas.microsoft.com/office/drawing/2014/main" id="{727C832D-3FEB-4BC2-81B4-193E81BCF975}"/>
              </a:ext>
            </a:extLst>
          </p:cNvPr>
          <p:cNvGrpSpPr/>
          <p:nvPr/>
        </p:nvGrpSpPr>
        <p:grpSpPr>
          <a:xfrm>
            <a:off x="11107667" y="1462311"/>
            <a:ext cx="1084333" cy="5395689"/>
            <a:chOff x="8059667" y="1462310"/>
            <a:chExt cx="1084333" cy="5395689"/>
          </a:xfrm>
        </p:grpSpPr>
        <p:pic>
          <p:nvPicPr>
            <p:cNvPr id="80" name="Picture 1">
              <a:hlinkClick r:id="rId12"/>
              <a:extLst>
                <a:ext uri="{FF2B5EF4-FFF2-40B4-BE49-F238E27FC236}">
                  <a16:creationId xmlns:a16="http://schemas.microsoft.com/office/drawing/2014/main" id="{81ED7B04-6BD7-4C56-8457-16079E31F37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5273" t="3834" r="43628" b="16322"/>
            <a:stretch/>
          </p:blipFill>
          <p:spPr bwMode="auto">
            <a:xfrm>
              <a:off x="8059667" y="1462310"/>
              <a:ext cx="1084333" cy="5395689"/>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E3B86155-A22B-43DD-AA4E-3F5B6C774D06}"/>
                </a:ext>
              </a:extLst>
            </p:cNvPr>
            <p:cNvCxnSpPr/>
            <p:nvPr/>
          </p:nvCxnSpPr>
          <p:spPr bwMode="auto">
            <a:xfrm flipH="1">
              <a:off x="8581925" y="1478494"/>
              <a:ext cx="0" cy="4533888"/>
            </a:xfrm>
            <a:prstGeom prst="line">
              <a:avLst/>
            </a:prstGeom>
            <a:solidFill>
              <a:schemeClr val="accent1"/>
            </a:solidFill>
            <a:ln w="28575" cap="flat" cmpd="sng" algn="ctr">
              <a:solidFill>
                <a:schemeClr val="tx1"/>
              </a:solidFill>
              <a:prstDash val="sysDot"/>
              <a:round/>
              <a:headEnd type="none" w="lg" len="med"/>
              <a:tailEnd type="none" w="lg" len="med"/>
            </a:ln>
            <a:effectLst/>
          </p:spPr>
        </p:cxnSp>
      </p:grpSp>
      <p:cxnSp>
        <p:nvCxnSpPr>
          <p:cNvPr id="3" name="Straight Arrow Connector 2">
            <a:extLst>
              <a:ext uri="{FF2B5EF4-FFF2-40B4-BE49-F238E27FC236}">
                <a16:creationId xmlns:a16="http://schemas.microsoft.com/office/drawing/2014/main" id="{61D7DC37-E042-4D20-AB5D-9D4E59907E10}"/>
              </a:ext>
            </a:extLst>
          </p:cNvPr>
          <p:cNvCxnSpPr>
            <a:cxnSpLocks/>
          </p:cNvCxnSpPr>
          <p:nvPr/>
        </p:nvCxnSpPr>
        <p:spPr>
          <a:xfrm flipV="1">
            <a:off x="8960975" y="5845997"/>
            <a:ext cx="3070063" cy="71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7C01900-97F3-4990-A022-58EC84392FFA}"/>
              </a:ext>
            </a:extLst>
          </p:cNvPr>
          <p:cNvCxnSpPr/>
          <p:nvPr/>
        </p:nvCxnSpPr>
        <p:spPr>
          <a:xfrm flipH="1" flipV="1">
            <a:off x="11887200" y="4027178"/>
            <a:ext cx="133564" cy="10610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5898-5445-4ED7-B70D-F5F31557A0A0}"/>
              </a:ext>
            </a:extLst>
          </p:cNvPr>
          <p:cNvSpPr>
            <a:spLocks noGrp="1"/>
          </p:cNvSpPr>
          <p:nvPr>
            <p:ph type="title"/>
          </p:nvPr>
        </p:nvSpPr>
        <p:spPr/>
        <p:txBody>
          <a:bodyPr/>
          <a:lstStyle/>
          <a:p>
            <a:r>
              <a:rPr lang="en-US" dirty="0"/>
              <a:t>Jet Expansion Geometry for Baffles in Series</a:t>
            </a:r>
          </a:p>
        </p:txBody>
      </p:sp>
      <p:pic>
        <p:nvPicPr>
          <p:cNvPr id="7" name="Picture 6">
            <a:extLst>
              <a:ext uri="{FF2B5EF4-FFF2-40B4-BE49-F238E27FC236}">
                <a16:creationId xmlns:a16="http://schemas.microsoft.com/office/drawing/2014/main" id="{475C217E-4194-4ECB-848E-CDE95600A769}"/>
              </a:ext>
            </a:extLst>
          </p:cNvPr>
          <p:cNvPicPr>
            <a:picLocks noChangeAspect="1"/>
          </p:cNvPicPr>
          <p:nvPr/>
        </p:nvPicPr>
        <p:blipFill rotWithShape="1">
          <a:blip r:embed="rId8"/>
          <a:srcRect l="70420"/>
          <a:stretch/>
        </p:blipFill>
        <p:spPr>
          <a:xfrm flipH="1">
            <a:off x="0" y="2516635"/>
            <a:ext cx="3606415" cy="4341365"/>
          </a:xfrm>
          <a:prstGeom prst="rect">
            <a:avLst/>
          </a:prstGeom>
        </p:spPr>
      </p:pic>
      <p:sp>
        <p:nvSpPr>
          <p:cNvPr id="8" name="Freeform: Shape 7">
            <a:extLst>
              <a:ext uri="{FF2B5EF4-FFF2-40B4-BE49-F238E27FC236}">
                <a16:creationId xmlns:a16="http://schemas.microsoft.com/office/drawing/2014/main" id="{7499566C-7A6F-485A-9C14-13DEA81713DC}"/>
              </a:ext>
            </a:extLst>
          </p:cNvPr>
          <p:cNvSpPr/>
          <p:nvPr/>
        </p:nvSpPr>
        <p:spPr>
          <a:xfrm>
            <a:off x="862896" y="3787263"/>
            <a:ext cx="299504" cy="2315008"/>
          </a:xfrm>
          <a:custGeom>
            <a:avLst/>
            <a:gdLst>
              <a:gd name="connsiteX0" fmla="*/ 0 w 220486"/>
              <a:gd name="connsiteY0" fmla="*/ 19295 h 2402900"/>
              <a:gd name="connsiteX1" fmla="*/ 215758 w 220486"/>
              <a:gd name="connsiteY1" fmla="*/ 348068 h 2402900"/>
              <a:gd name="connsiteX2" fmla="*/ 154113 w 220486"/>
              <a:gd name="connsiteY2" fmla="*/ 2402900 h 2402900"/>
              <a:gd name="connsiteX3" fmla="*/ 154113 w 220486"/>
              <a:gd name="connsiteY3" fmla="*/ 2402900 h 2402900"/>
              <a:gd name="connsiteX0" fmla="*/ 219 w 220705"/>
              <a:gd name="connsiteY0" fmla="*/ 100885 h 2484490"/>
              <a:gd name="connsiteX1" fmla="*/ 215977 w 220705"/>
              <a:gd name="connsiteY1" fmla="*/ 429658 h 2484490"/>
              <a:gd name="connsiteX2" fmla="*/ 154332 w 220705"/>
              <a:gd name="connsiteY2" fmla="*/ 2484490 h 2484490"/>
              <a:gd name="connsiteX3" fmla="*/ 154332 w 220705"/>
              <a:gd name="connsiteY3" fmla="*/ 2484490 h 2484490"/>
              <a:gd name="connsiteX0" fmla="*/ 157 w 301134"/>
              <a:gd name="connsiteY0" fmla="*/ 140515 h 2524120"/>
              <a:gd name="connsiteX1" fmla="*/ 298108 w 301134"/>
              <a:gd name="connsiteY1" fmla="*/ 335724 h 2524120"/>
              <a:gd name="connsiteX2" fmla="*/ 154270 w 301134"/>
              <a:gd name="connsiteY2" fmla="*/ 2524120 h 2524120"/>
              <a:gd name="connsiteX3" fmla="*/ 154270 w 301134"/>
              <a:gd name="connsiteY3" fmla="*/ 2524120 h 2524120"/>
              <a:gd name="connsiteX0" fmla="*/ 157 w 298108"/>
              <a:gd name="connsiteY0" fmla="*/ 140515 h 2524120"/>
              <a:gd name="connsiteX1" fmla="*/ 298108 w 298108"/>
              <a:gd name="connsiteY1" fmla="*/ 335724 h 2524120"/>
              <a:gd name="connsiteX2" fmla="*/ 154270 w 298108"/>
              <a:gd name="connsiteY2" fmla="*/ 2524120 h 2524120"/>
              <a:gd name="connsiteX3" fmla="*/ 154270 w 298108"/>
              <a:gd name="connsiteY3" fmla="*/ 2524120 h 2524120"/>
              <a:gd name="connsiteX0" fmla="*/ 133 w 299504"/>
              <a:gd name="connsiteY0" fmla="*/ 137465 h 2521070"/>
              <a:gd name="connsiteX1" fmla="*/ 298084 w 299504"/>
              <a:gd name="connsiteY1" fmla="*/ 332674 h 2521070"/>
              <a:gd name="connsiteX2" fmla="*/ 154246 w 299504"/>
              <a:gd name="connsiteY2" fmla="*/ 2521070 h 2521070"/>
              <a:gd name="connsiteX3" fmla="*/ 154246 w 299504"/>
              <a:gd name="connsiteY3" fmla="*/ 2521070 h 2521070"/>
            </a:gdLst>
            <a:ahLst/>
            <a:cxnLst>
              <a:cxn ang="0">
                <a:pos x="connsiteX0" y="connsiteY0"/>
              </a:cxn>
              <a:cxn ang="0">
                <a:pos x="connsiteX1" y="connsiteY1"/>
              </a:cxn>
              <a:cxn ang="0">
                <a:pos x="connsiteX2" y="connsiteY2"/>
              </a:cxn>
              <a:cxn ang="0">
                <a:pos x="connsiteX3" y="connsiteY3"/>
              </a:cxn>
            </a:cxnLst>
            <a:rect l="l" t="t" r="r" b="b"/>
            <a:pathLst>
              <a:path w="299504" h="2521070">
                <a:moveTo>
                  <a:pt x="133" y="137465"/>
                </a:moveTo>
                <a:cubicBezTo>
                  <a:pt x="-7573" y="-81717"/>
                  <a:pt x="323770" y="-54319"/>
                  <a:pt x="298084" y="332674"/>
                </a:cubicBezTo>
                <a:cubicBezTo>
                  <a:pt x="272398" y="719667"/>
                  <a:pt x="202192" y="1791605"/>
                  <a:pt x="154246" y="2521070"/>
                </a:cubicBezTo>
                <a:lnTo>
                  <a:pt x="154246" y="2521070"/>
                </a:ln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63F51FF-DFEE-458C-B948-ECC5E3AA23D0}"/>
              </a:ext>
            </a:extLst>
          </p:cNvPr>
          <p:cNvSpPr txBox="1"/>
          <p:nvPr/>
        </p:nvSpPr>
        <p:spPr>
          <a:xfrm>
            <a:off x="1439669" y="4786188"/>
            <a:ext cx="385042" cy="523220"/>
          </a:xfrm>
          <a:prstGeom prst="rect">
            <a:avLst/>
          </a:prstGeom>
          <a:noFill/>
        </p:spPr>
        <p:txBody>
          <a:bodyPr wrap="none" rtlCol="0">
            <a:spAutoFit/>
          </a:bodyPr>
          <a:lstStyle/>
          <a:p>
            <a:r>
              <a:rPr lang="en-US" dirty="0"/>
              <a:t>S</a:t>
            </a:r>
          </a:p>
        </p:txBody>
      </p:sp>
      <p:grpSp>
        <p:nvGrpSpPr>
          <p:cNvPr id="11" name="Group 10">
            <a:extLst>
              <a:ext uri="{FF2B5EF4-FFF2-40B4-BE49-F238E27FC236}">
                <a16:creationId xmlns:a16="http://schemas.microsoft.com/office/drawing/2014/main" id="{C52009DB-E8EE-46EF-9090-97D187CEF24B}"/>
              </a:ext>
            </a:extLst>
          </p:cNvPr>
          <p:cNvGrpSpPr/>
          <p:nvPr/>
        </p:nvGrpSpPr>
        <p:grpSpPr>
          <a:xfrm>
            <a:off x="2993435" y="3428999"/>
            <a:ext cx="739049" cy="3196493"/>
            <a:chOff x="6832315" y="1578841"/>
            <a:chExt cx="739049" cy="2381840"/>
          </a:xfrm>
        </p:grpSpPr>
        <p:cxnSp>
          <p:nvCxnSpPr>
            <p:cNvPr id="12" name="Straight Connector 11">
              <a:extLst>
                <a:ext uri="{FF2B5EF4-FFF2-40B4-BE49-F238E27FC236}">
                  <a16:creationId xmlns:a16="http://schemas.microsoft.com/office/drawing/2014/main" id="{1BF4E77E-590E-4FFE-ABB7-D7D9FBF5C00D}"/>
                </a:ext>
              </a:extLst>
            </p:cNvPr>
            <p:cNvCxnSpPr>
              <a:cxnSpLocks/>
            </p:cNvCxnSpPr>
            <p:nvPr/>
          </p:nvCxnSpPr>
          <p:spPr>
            <a:xfrm rot="16200000">
              <a:off x="7196875" y="1214282"/>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76295CD-EB6B-425B-90D4-E02DC8644A3C}"/>
                </a:ext>
              </a:extLst>
            </p:cNvPr>
            <p:cNvCxnSpPr>
              <a:cxnSpLocks/>
            </p:cNvCxnSpPr>
            <p:nvPr/>
          </p:nvCxnSpPr>
          <p:spPr>
            <a:xfrm rot="16200000">
              <a:off x="7206805" y="3596121"/>
              <a:ext cx="0" cy="72911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28288E-347A-4FD2-83E2-EAD33250F966}"/>
                </a:ext>
              </a:extLst>
            </p:cNvPr>
            <p:cNvCxnSpPr>
              <a:cxnSpLocks/>
            </p:cNvCxnSpPr>
            <p:nvPr/>
          </p:nvCxnSpPr>
          <p:spPr>
            <a:xfrm>
              <a:off x="7196875" y="1578841"/>
              <a:ext cx="0" cy="2381839"/>
            </a:xfrm>
            <a:prstGeom prst="line">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FE1F189-035D-41F2-B14D-AE852C6DE8C3}"/>
                </a:ext>
              </a:extLst>
            </p:cNvPr>
            <p:cNvSpPr txBox="1"/>
            <p:nvPr/>
          </p:nvSpPr>
          <p:spPr>
            <a:xfrm>
              <a:off x="6842245" y="2435736"/>
              <a:ext cx="550151" cy="389873"/>
            </a:xfrm>
            <a:prstGeom prst="rect">
              <a:avLst/>
            </a:prstGeom>
            <a:noFill/>
            <a:ln w="38100">
              <a:noFill/>
            </a:ln>
          </p:spPr>
          <p:txBody>
            <a:bodyPr wrap="none" rtlCol="0">
              <a:spAutoFit/>
            </a:bodyPr>
            <a:lstStyle/>
            <a:p>
              <a:r>
                <a:rPr lang="en-US" dirty="0"/>
                <a:t>H</a:t>
              </a:r>
              <a:r>
                <a:rPr lang="en-US" baseline="-25000" dirty="0"/>
                <a:t>e</a:t>
              </a:r>
            </a:p>
          </p:txBody>
        </p:sp>
      </p:grpSp>
      <p:sp>
        <p:nvSpPr>
          <p:cNvPr id="16" name="TextBox 15">
            <a:extLst>
              <a:ext uri="{FF2B5EF4-FFF2-40B4-BE49-F238E27FC236}">
                <a16:creationId xmlns:a16="http://schemas.microsoft.com/office/drawing/2014/main" id="{25E684B5-FDB2-444F-BC20-E4ACB9D27D13}"/>
              </a:ext>
            </a:extLst>
          </p:cNvPr>
          <p:cNvSpPr txBox="1"/>
          <p:nvPr/>
        </p:nvSpPr>
        <p:spPr>
          <a:xfrm>
            <a:off x="2862214" y="3454151"/>
            <a:ext cx="385042" cy="523220"/>
          </a:xfrm>
          <a:prstGeom prst="rect">
            <a:avLst/>
          </a:prstGeom>
          <a:noFill/>
        </p:spPr>
        <p:txBody>
          <a:bodyPr wrap="none" rtlCol="0">
            <a:spAutoFit/>
          </a:bodyPr>
          <a:lstStyle/>
          <a:p>
            <a:r>
              <a:rPr lang="en-US" dirty="0"/>
              <a:t>S</a:t>
            </a:r>
          </a:p>
        </p:txBody>
      </p:sp>
      <p:sp>
        <p:nvSpPr>
          <p:cNvPr id="17" name="TextBox 16">
            <a:extLst>
              <a:ext uri="{FF2B5EF4-FFF2-40B4-BE49-F238E27FC236}">
                <a16:creationId xmlns:a16="http://schemas.microsoft.com/office/drawing/2014/main" id="{E6591422-EEAD-4025-85D4-63568B63A37D}"/>
              </a:ext>
            </a:extLst>
          </p:cNvPr>
          <p:cNvSpPr txBox="1"/>
          <p:nvPr/>
        </p:nvSpPr>
        <p:spPr>
          <a:xfrm>
            <a:off x="2300710" y="6102271"/>
            <a:ext cx="385042" cy="523220"/>
          </a:xfrm>
          <a:prstGeom prst="rect">
            <a:avLst/>
          </a:prstGeom>
          <a:noFill/>
        </p:spPr>
        <p:txBody>
          <a:bodyPr wrap="none" rtlCol="0">
            <a:spAutoFit/>
          </a:bodyPr>
          <a:lstStyle/>
          <a:p>
            <a:r>
              <a:rPr lang="en-US" dirty="0"/>
              <a:t>S</a:t>
            </a:r>
          </a:p>
        </p:txBody>
      </p:sp>
      <p:pic>
        <p:nvPicPr>
          <p:cNvPr id="4" name="Picture 3" descr="\documentclass{article}&#10;\usepackage{amsmath}&#10;\pagestyle{empty}&#10;\begin{document}&#10;&#10;&#10;$$ L_{jet} = H_e $$&#10;&#10;\end{document}" title="IguanaTex Bitmap Display">
            <a:extLst>
              <a:ext uri="{FF2B5EF4-FFF2-40B4-BE49-F238E27FC236}">
                <a16:creationId xmlns:a16="http://schemas.microsoft.com/office/drawing/2014/main" id="{F7C2CF27-070E-45A8-A009-8E16446AD617}"/>
              </a:ext>
            </a:extLst>
          </p:cNvPr>
          <p:cNvPicPr>
            <a:picLocks noChangeAspect="1"/>
          </p:cNvPicPr>
          <p:nvPr>
            <p:custDataLst>
              <p:tags r:id="rId1"/>
            </p:custDataLst>
          </p:nvPr>
        </p:nvPicPr>
        <p:blipFill>
          <a:blip r:embed="rId9"/>
          <a:stretch>
            <a:fillRect/>
          </a:stretch>
        </p:blipFill>
        <p:spPr>
          <a:xfrm>
            <a:off x="4456821" y="1998907"/>
            <a:ext cx="1078857" cy="246857"/>
          </a:xfrm>
          <a:prstGeom prst="rect">
            <a:avLst/>
          </a:prstGeom>
        </p:spPr>
      </p:pic>
      <p:pic>
        <p:nvPicPr>
          <p:cNvPr id="6" name="Picture 5" descr="\documentclass{article}&#10;\usepackage{amsmath}&#10;\pagestyle{empty}&#10;\begin{document}&#10;&#10;&#10;$$ W_{jet_{min}} = W_{jet_{max}} \Pi_{vc}^{baffle} $$&#10;&#10;\end{document}" title="IguanaTex Bitmap Display">
            <a:extLst>
              <a:ext uri="{FF2B5EF4-FFF2-40B4-BE49-F238E27FC236}">
                <a16:creationId xmlns:a16="http://schemas.microsoft.com/office/drawing/2014/main" id="{8BBA409F-E52B-4272-9ABD-8F94FBB5B54C}"/>
              </a:ext>
            </a:extLst>
          </p:cNvPr>
          <p:cNvPicPr>
            <a:picLocks noChangeAspect="1"/>
          </p:cNvPicPr>
          <p:nvPr>
            <p:custDataLst>
              <p:tags r:id="rId2"/>
            </p:custDataLst>
          </p:nvPr>
        </p:nvPicPr>
        <p:blipFill>
          <a:blip r:embed="rId10"/>
          <a:stretch>
            <a:fillRect/>
          </a:stretch>
        </p:blipFill>
        <p:spPr>
          <a:xfrm>
            <a:off x="4456821" y="3222935"/>
            <a:ext cx="2851048" cy="304762"/>
          </a:xfrm>
          <a:prstGeom prst="rect">
            <a:avLst/>
          </a:prstGeom>
        </p:spPr>
      </p:pic>
      <p:sp>
        <p:nvSpPr>
          <p:cNvPr id="28" name="TextBox 27">
            <a:extLst>
              <a:ext uri="{FF2B5EF4-FFF2-40B4-BE49-F238E27FC236}">
                <a16:creationId xmlns:a16="http://schemas.microsoft.com/office/drawing/2014/main" id="{42223073-1D3A-49B1-B3D9-4FC66F6D5500}"/>
              </a:ext>
            </a:extLst>
          </p:cNvPr>
          <p:cNvSpPr txBox="1"/>
          <p:nvPr/>
        </p:nvSpPr>
        <p:spPr>
          <a:xfrm>
            <a:off x="4278658" y="2481233"/>
            <a:ext cx="4845173" cy="523220"/>
          </a:xfrm>
          <a:prstGeom prst="rect">
            <a:avLst/>
          </a:prstGeom>
          <a:noFill/>
        </p:spPr>
        <p:txBody>
          <a:bodyPr wrap="none" rtlCol="0">
            <a:spAutoFit/>
          </a:bodyPr>
          <a:lstStyle/>
          <a:p>
            <a:r>
              <a:rPr lang="en-US" dirty="0"/>
              <a:t>Two equations in two unknowns</a:t>
            </a:r>
          </a:p>
        </p:txBody>
      </p:sp>
      <p:sp>
        <p:nvSpPr>
          <p:cNvPr id="29" name="TextBox 28">
            <a:extLst>
              <a:ext uri="{FF2B5EF4-FFF2-40B4-BE49-F238E27FC236}">
                <a16:creationId xmlns:a16="http://schemas.microsoft.com/office/drawing/2014/main" id="{5524C468-6C81-48F5-A40C-255CDF4A18E3}"/>
              </a:ext>
            </a:extLst>
          </p:cNvPr>
          <p:cNvSpPr txBox="1"/>
          <p:nvPr/>
        </p:nvSpPr>
        <p:spPr>
          <a:xfrm>
            <a:off x="8469447" y="3010216"/>
            <a:ext cx="2626040" cy="523220"/>
          </a:xfrm>
          <a:prstGeom prst="rect">
            <a:avLst/>
          </a:prstGeom>
          <a:noFill/>
        </p:spPr>
        <p:txBody>
          <a:bodyPr wrap="none" rtlCol="0">
            <a:spAutoFit/>
          </a:bodyPr>
          <a:lstStyle/>
          <a:p>
            <a:r>
              <a:rPr lang="en-US" dirty="0"/>
              <a:t>Flow contraction</a:t>
            </a:r>
          </a:p>
        </p:txBody>
      </p:sp>
      <p:sp>
        <p:nvSpPr>
          <p:cNvPr id="30" name="TextBox 29">
            <a:extLst>
              <a:ext uri="{FF2B5EF4-FFF2-40B4-BE49-F238E27FC236}">
                <a16:creationId xmlns:a16="http://schemas.microsoft.com/office/drawing/2014/main" id="{36255F0E-334F-4BEF-A3E6-B1AC40C19B15}"/>
              </a:ext>
            </a:extLst>
          </p:cNvPr>
          <p:cNvSpPr txBox="1"/>
          <p:nvPr/>
        </p:nvSpPr>
        <p:spPr>
          <a:xfrm>
            <a:off x="8480809" y="3848791"/>
            <a:ext cx="2467342" cy="523220"/>
          </a:xfrm>
          <a:prstGeom prst="rect">
            <a:avLst/>
          </a:prstGeom>
          <a:noFill/>
        </p:spPr>
        <p:txBody>
          <a:bodyPr wrap="none" rtlCol="0">
            <a:spAutoFit/>
          </a:bodyPr>
          <a:lstStyle/>
          <a:p>
            <a:r>
              <a:rPr lang="en-US" dirty="0"/>
              <a:t>Flow expansion</a:t>
            </a:r>
          </a:p>
        </p:txBody>
      </p:sp>
      <p:pic>
        <p:nvPicPr>
          <p:cNvPr id="39" name="Picture 38" descr="\documentclass{article}&#10;\usepackage{amsmath}&#10;\pagestyle{empty}&#10;\begin{document}&#10;&#10;&#10;$$ W_{jet_{max}} = W_{jet_{min}} +  \Pi_{jet_{exp}}L_{jet} $$&#10;&#10;\end{document}" title="IguanaTex Bitmap Display">
            <a:extLst>
              <a:ext uri="{FF2B5EF4-FFF2-40B4-BE49-F238E27FC236}">
                <a16:creationId xmlns:a16="http://schemas.microsoft.com/office/drawing/2014/main" id="{C7AB4580-B124-4794-BC20-9EAAA6B54276}"/>
              </a:ext>
            </a:extLst>
          </p:cNvPr>
          <p:cNvPicPr>
            <a:picLocks noChangeAspect="1"/>
          </p:cNvPicPr>
          <p:nvPr>
            <p:custDataLst>
              <p:tags r:id="rId3"/>
            </p:custDataLst>
          </p:nvPr>
        </p:nvPicPr>
        <p:blipFill>
          <a:blip r:embed="rId11"/>
          <a:stretch>
            <a:fillRect/>
          </a:stretch>
        </p:blipFill>
        <p:spPr>
          <a:xfrm>
            <a:off x="4539909" y="3986971"/>
            <a:ext cx="3573334" cy="259048"/>
          </a:xfrm>
          <a:prstGeom prst="rect">
            <a:avLst/>
          </a:prstGeom>
        </p:spPr>
      </p:pic>
      <p:pic>
        <p:nvPicPr>
          <p:cNvPr id="18" name="Picture 17" descr="\documentclass{article}&#10;\usepackage{amsmath}&#10;\pagestyle{empty}&#10;\begin{document}&#10;&#10;&#10;$$ W_{jet_{max}} = W_{jet_{max}} \Pi_{vc}^{baffle} +  \Pi_{jet_{exp}}L_{jet} $$&#10;&#10;\end{document}" title="IguanaTex Bitmap Display">
            <a:extLst>
              <a:ext uri="{FF2B5EF4-FFF2-40B4-BE49-F238E27FC236}">
                <a16:creationId xmlns:a16="http://schemas.microsoft.com/office/drawing/2014/main" id="{9AC5BC51-A9F9-49AA-A471-59F8F97A1E6B}"/>
              </a:ext>
            </a:extLst>
          </p:cNvPr>
          <p:cNvPicPr>
            <a:picLocks noChangeAspect="1"/>
          </p:cNvPicPr>
          <p:nvPr>
            <p:custDataLst>
              <p:tags r:id="rId4"/>
            </p:custDataLst>
          </p:nvPr>
        </p:nvPicPr>
        <p:blipFill>
          <a:blip r:embed="rId12"/>
          <a:stretch>
            <a:fillRect/>
          </a:stretch>
        </p:blipFill>
        <p:spPr>
          <a:xfrm>
            <a:off x="4539910" y="4711939"/>
            <a:ext cx="4390096" cy="316953"/>
          </a:xfrm>
          <a:prstGeom prst="rect">
            <a:avLst/>
          </a:prstGeom>
        </p:spPr>
      </p:pic>
      <p:pic>
        <p:nvPicPr>
          <p:cNvPr id="20" name="Picture 19" descr="\documentclass{article}&#10;\usepackage{amsmath}&#10;\pagestyle{empty}&#10;\begin{document}&#10;&#10;&#10;$$ W_{jet_{max}} =   \frac{\Pi_{jet_{exp}}L_{jet}}{1 - \Pi_{vc}^{baffle}} $$&#10;&#10;\end{document}" title="IguanaTex Bitmap Display">
            <a:extLst>
              <a:ext uri="{FF2B5EF4-FFF2-40B4-BE49-F238E27FC236}">
                <a16:creationId xmlns:a16="http://schemas.microsoft.com/office/drawing/2014/main" id="{63529970-C97F-49D4-8BAB-2EB249D70B82}"/>
              </a:ext>
            </a:extLst>
          </p:cNvPr>
          <p:cNvPicPr>
            <a:picLocks noChangeAspect="1"/>
          </p:cNvPicPr>
          <p:nvPr>
            <p:custDataLst>
              <p:tags r:id="rId5"/>
            </p:custDataLst>
          </p:nvPr>
        </p:nvPicPr>
        <p:blipFill>
          <a:blip r:embed="rId13"/>
          <a:stretch>
            <a:fillRect/>
          </a:stretch>
        </p:blipFill>
        <p:spPr>
          <a:xfrm>
            <a:off x="4604788" y="5266872"/>
            <a:ext cx="2473143" cy="606477"/>
          </a:xfrm>
          <a:prstGeom prst="rect">
            <a:avLst/>
          </a:prstGeom>
        </p:spPr>
      </p:pic>
      <p:cxnSp>
        <p:nvCxnSpPr>
          <p:cNvPr id="50" name="Straight Connector 49">
            <a:extLst>
              <a:ext uri="{FF2B5EF4-FFF2-40B4-BE49-F238E27FC236}">
                <a16:creationId xmlns:a16="http://schemas.microsoft.com/office/drawing/2014/main" id="{F1863392-1917-471D-AEA8-D16752D905DE}"/>
              </a:ext>
            </a:extLst>
          </p:cNvPr>
          <p:cNvCxnSpPr>
            <a:cxnSpLocks/>
          </p:cNvCxnSpPr>
          <p:nvPr/>
        </p:nvCxnSpPr>
        <p:spPr>
          <a:xfrm>
            <a:off x="318865" y="3942498"/>
            <a:ext cx="10239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CCF8AB9-7942-4DA9-831F-7EFBDC0C73A1}"/>
              </a:ext>
            </a:extLst>
          </p:cNvPr>
          <p:cNvCxnSpPr>
            <a:cxnSpLocks/>
          </p:cNvCxnSpPr>
          <p:nvPr/>
        </p:nvCxnSpPr>
        <p:spPr>
          <a:xfrm rot="16200000">
            <a:off x="764559" y="5743096"/>
            <a:ext cx="0" cy="8677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2980906-B6E1-472B-AB19-1756FE98F856}"/>
              </a:ext>
            </a:extLst>
          </p:cNvPr>
          <p:cNvSpPr txBox="1"/>
          <p:nvPr/>
        </p:nvSpPr>
        <p:spPr>
          <a:xfrm>
            <a:off x="304781" y="4743338"/>
            <a:ext cx="763500" cy="523220"/>
          </a:xfrm>
          <a:prstGeom prst="rect">
            <a:avLst/>
          </a:prstGeom>
          <a:noFill/>
        </p:spPr>
        <p:txBody>
          <a:bodyPr wrap="none" rtlCol="0">
            <a:spAutoFit/>
          </a:bodyPr>
          <a:lstStyle/>
          <a:p>
            <a:r>
              <a:rPr lang="en-US" dirty="0" err="1"/>
              <a:t>L</a:t>
            </a:r>
            <a:r>
              <a:rPr lang="en-US" baseline="-25000" dirty="0" err="1"/>
              <a:t>jet</a:t>
            </a:r>
            <a:endParaRPr lang="en-US" baseline="-25000" dirty="0"/>
          </a:p>
        </p:txBody>
      </p:sp>
      <p:sp>
        <p:nvSpPr>
          <p:cNvPr id="54" name="TextBox 53">
            <a:extLst>
              <a:ext uri="{FF2B5EF4-FFF2-40B4-BE49-F238E27FC236}">
                <a16:creationId xmlns:a16="http://schemas.microsoft.com/office/drawing/2014/main" id="{B0CD8A3E-8711-4CB5-84D6-0DF739317B46}"/>
              </a:ext>
            </a:extLst>
          </p:cNvPr>
          <p:cNvSpPr txBox="1"/>
          <p:nvPr/>
        </p:nvSpPr>
        <p:spPr>
          <a:xfrm>
            <a:off x="8142104" y="5240688"/>
            <a:ext cx="2133918" cy="523220"/>
          </a:xfrm>
          <a:prstGeom prst="rect">
            <a:avLst/>
          </a:prstGeom>
          <a:noFill/>
        </p:spPr>
        <p:txBody>
          <a:bodyPr wrap="none" rtlCol="0">
            <a:spAutoFit/>
          </a:bodyPr>
          <a:lstStyle/>
          <a:p>
            <a:r>
              <a:rPr lang="en-US" dirty="0"/>
              <a:t>Must be &lt;= S</a:t>
            </a:r>
          </a:p>
        </p:txBody>
      </p:sp>
      <p:sp>
        <p:nvSpPr>
          <p:cNvPr id="67" name="Freeform: Shape 66">
            <a:extLst>
              <a:ext uri="{FF2B5EF4-FFF2-40B4-BE49-F238E27FC236}">
                <a16:creationId xmlns:a16="http://schemas.microsoft.com/office/drawing/2014/main" id="{DEA45AC9-0430-444E-A930-114331BCAAD4}"/>
              </a:ext>
            </a:extLst>
          </p:cNvPr>
          <p:cNvSpPr/>
          <p:nvPr/>
        </p:nvSpPr>
        <p:spPr>
          <a:xfrm>
            <a:off x="578757" y="3562924"/>
            <a:ext cx="698795" cy="2614047"/>
          </a:xfrm>
          <a:custGeom>
            <a:avLst/>
            <a:gdLst>
              <a:gd name="connsiteX0" fmla="*/ 59408 w 758051"/>
              <a:gd name="connsiteY0" fmla="*/ 2391094 h 2391094"/>
              <a:gd name="connsiteX1" fmla="*/ 69682 w 758051"/>
              <a:gd name="connsiteY1" fmla="*/ 212972 h 2391094"/>
              <a:gd name="connsiteX2" fmla="*/ 758051 w 758051"/>
              <a:gd name="connsiteY2" fmla="*/ 202698 h 2391094"/>
              <a:gd name="connsiteX0" fmla="*/ 59408 w 758051"/>
              <a:gd name="connsiteY0" fmla="*/ 2459799 h 2459799"/>
              <a:gd name="connsiteX1" fmla="*/ 69682 w 758051"/>
              <a:gd name="connsiteY1" fmla="*/ 281677 h 2459799"/>
              <a:gd name="connsiteX2" fmla="*/ 758051 w 758051"/>
              <a:gd name="connsiteY2" fmla="*/ 271403 h 2459799"/>
              <a:gd name="connsiteX0" fmla="*/ 23973 w 722616"/>
              <a:gd name="connsiteY0" fmla="*/ 2490852 h 2490852"/>
              <a:gd name="connsiteX1" fmla="*/ 34247 w 722616"/>
              <a:gd name="connsiteY1" fmla="*/ 312730 h 2490852"/>
              <a:gd name="connsiteX2" fmla="*/ 722616 w 722616"/>
              <a:gd name="connsiteY2" fmla="*/ 302456 h 2490852"/>
              <a:gd name="connsiteX0" fmla="*/ 0 w 698643"/>
              <a:gd name="connsiteY0" fmla="*/ 2490852 h 2490852"/>
              <a:gd name="connsiteX1" fmla="*/ 10274 w 698643"/>
              <a:gd name="connsiteY1" fmla="*/ 312730 h 2490852"/>
              <a:gd name="connsiteX2" fmla="*/ 698643 w 698643"/>
              <a:gd name="connsiteY2" fmla="*/ 302456 h 2490852"/>
              <a:gd name="connsiteX0" fmla="*/ 0 w 698643"/>
              <a:gd name="connsiteY0" fmla="*/ 2556595 h 2556595"/>
              <a:gd name="connsiteX1" fmla="*/ 10274 w 698643"/>
              <a:gd name="connsiteY1" fmla="*/ 378473 h 2556595"/>
              <a:gd name="connsiteX2" fmla="*/ 698643 w 698643"/>
              <a:gd name="connsiteY2" fmla="*/ 368199 h 2556595"/>
              <a:gd name="connsiteX0" fmla="*/ 0 w 698795"/>
              <a:gd name="connsiteY0" fmla="*/ 2614047 h 2614047"/>
              <a:gd name="connsiteX1" fmla="*/ 10274 w 698795"/>
              <a:gd name="connsiteY1" fmla="*/ 435925 h 2614047"/>
              <a:gd name="connsiteX2" fmla="*/ 698643 w 698795"/>
              <a:gd name="connsiteY2" fmla="*/ 425651 h 2614047"/>
            </a:gdLst>
            <a:ahLst/>
            <a:cxnLst>
              <a:cxn ang="0">
                <a:pos x="connsiteX0" y="connsiteY0"/>
              </a:cxn>
              <a:cxn ang="0">
                <a:pos x="connsiteX1" y="connsiteY1"/>
              </a:cxn>
              <a:cxn ang="0">
                <a:pos x="connsiteX2" y="connsiteY2"/>
              </a:cxn>
            </a:cxnLst>
            <a:rect l="l" t="t" r="r" b="b"/>
            <a:pathLst>
              <a:path w="698795" h="2614047">
                <a:moveTo>
                  <a:pt x="0" y="2614047"/>
                </a:moveTo>
                <a:cubicBezTo>
                  <a:pt x="3425" y="1888006"/>
                  <a:pt x="6850" y="1047237"/>
                  <a:pt x="10274" y="435925"/>
                </a:cubicBezTo>
                <a:cubicBezTo>
                  <a:pt x="13698" y="-175387"/>
                  <a:pt x="710628" y="-111174"/>
                  <a:pt x="698643" y="425651"/>
                </a:cubicBezTo>
              </a:path>
            </a:pathLst>
          </a:custGeom>
          <a:noFill/>
          <a:ln w="38100">
            <a:solidFill>
              <a:schemeClr val="accent1"/>
            </a:solidFill>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a:extLst>
              <a:ext uri="{FF2B5EF4-FFF2-40B4-BE49-F238E27FC236}">
                <a16:creationId xmlns:a16="http://schemas.microsoft.com/office/drawing/2014/main" id="{FF8CF369-C573-434D-B78A-2B7ECEDDA811}"/>
              </a:ext>
            </a:extLst>
          </p:cNvPr>
          <p:cNvCxnSpPr>
            <a:cxnSpLocks/>
          </p:cNvCxnSpPr>
          <p:nvPr/>
        </p:nvCxnSpPr>
        <p:spPr>
          <a:xfrm flipH="1">
            <a:off x="1277553" y="3994364"/>
            <a:ext cx="3179268" cy="116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6EA7FB-5759-47EB-B37A-40BF1578FBE2}"/>
              </a:ext>
            </a:extLst>
          </p:cNvPr>
          <p:cNvCxnSpPr>
            <a:cxnSpLocks/>
            <a:stCxn id="39" idx="1"/>
          </p:cNvCxnSpPr>
          <p:nvPr/>
        </p:nvCxnSpPr>
        <p:spPr>
          <a:xfrm flipH="1">
            <a:off x="1243849" y="4116495"/>
            <a:ext cx="3296060" cy="1968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C44E9E-7120-4719-864D-F49AF3B22C23}"/>
              </a:ext>
            </a:extLst>
          </p:cNvPr>
          <p:cNvSpPr txBox="1"/>
          <p:nvPr/>
        </p:nvSpPr>
        <p:spPr>
          <a:xfrm>
            <a:off x="4456821" y="6176971"/>
            <a:ext cx="5900911" cy="523220"/>
          </a:xfrm>
          <a:prstGeom prst="rect">
            <a:avLst/>
          </a:prstGeom>
          <a:noFill/>
        </p:spPr>
        <p:txBody>
          <a:bodyPr wrap="none" rtlCol="0">
            <a:spAutoFit/>
          </a:bodyPr>
          <a:lstStyle/>
          <a:p>
            <a:r>
              <a:rPr lang="en-US" dirty="0"/>
              <a:t>The jet doesn’t fully expand if H</a:t>
            </a:r>
            <a:r>
              <a:rPr lang="en-US" baseline="-25000" dirty="0"/>
              <a:t>e</a:t>
            </a:r>
            <a:r>
              <a:rPr lang="en-US" dirty="0"/>
              <a:t>/S &lt; 5</a:t>
            </a:r>
          </a:p>
        </p:txBody>
      </p:sp>
    </p:spTree>
    <p:extLst>
      <p:ext uri="{BB962C8B-B14F-4D97-AF65-F5344CB8AC3E}">
        <p14:creationId xmlns:p14="http://schemas.microsoft.com/office/powerpoint/2010/main" val="2584531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15CCB-9483-449C-B76E-9AE46988CD4F}"/>
              </a:ext>
            </a:extLst>
          </p:cNvPr>
          <p:cNvSpPr>
            <a:spLocks noGrp="1"/>
          </p:cNvSpPr>
          <p:nvPr>
            <p:ph type="title"/>
          </p:nvPr>
        </p:nvSpPr>
        <p:spPr/>
        <p:txBody>
          <a:bodyPr/>
          <a:lstStyle/>
          <a:p>
            <a:r>
              <a:rPr lang="en-US" dirty="0"/>
              <a:t>Minor loss for baffles in series*</a:t>
            </a:r>
          </a:p>
        </p:txBody>
      </p:sp>
      <p:pic>
        <p:nvPicPr>
          <p:cNvPr id="4" name="Picture 3">
            <a:extLst>
              <a:ext uri="{FF2B5EF4-FFF2-40B4-BE49-F238E27FC236}">
                <a16:creationId xmlns:a16="http://schemas.microsoft.com/office/drawing/2014/main" id="{3A2DB605-D429-4187-BD06-75AB2199B69F}"/>
              </a:ext>
            </a:extLst>
          </p:cNvPr>
          <p:cNvPicPr>
            <a:picLocks noChangeAspect="1"/>
          </p:cNvPicPr>
          <p:nvPr/>
        </p:nvPicPr>
        <p:blipFill>
          <a:blip r:embed="rId4"/>
          <a:stretch>
            <a:fillRect/>
          </a:stretch>
        </p:blipFill>
        <p:spPr>
          <a:xfrm>
            <a:off x="191317" y="1517070"/>
            <a:ext cx="7688961" cy="5541778"/>
          </a:xfrm>
          <a:prstGeom prst="rect">
            <a:avLst/>
          </a:prstGeom>
        </p:spPr>
      </p:pic>
      <p:pic>
        <p:nvPicPr>
          <p:cNvPr id="6" name="Picture 5" descr="\documentclass{article}&#10;\usepackage{amsmath}&#10;\pagestyle{empty}&#10;\begin{document}&#10;&#10;$$K_{baffle_{exp}} = \left(\frac{\left(1 - \Pi_{vc}^{baffle}\right) ^ 2}{ \Pi_{vc}^{baffle} \Pi_{PlaneJet_{exp}} \Pi_{H_{e}S}}\right) ^ 2$$&#10;&#10;\end{document}" title="IguanaTex Bitmap Display">
            <a:extLst>
              <a:ext uri="{FF2B5EF4-FFF2-40B4-BE49-F238E27FC236}">
                <a16:creationId xmlns:a16="http://schemas.microsoft.com/office/drawing/2014/main" id="{D268CB4F-93B6-4DD8-8FD3-3822F463B73C}"/>
              </a:ext>
            </a:extLst>
          </p:cNvPr>
          <p:cNvPicPr>
            <a:picLocks noChangeAspect="1"/>
          </p:cNvPicPr>
          <p:nvPr>
            <p:custDataLst>
              <p:tags r:id="rId1"/>
            </p:custDataLst>
          </p:nvPr>
        </p:nvPicPr>
        <p:blipFill>
          <a:blip r:embed="rId5"/>
          <a:stretch>
            <a:fillRect/>
          </a:stretch>
        </p:blipFill>
        <p:spPr>
          <a:xfrm>
            <a:off x="1882004" y="2198772"/>
            <a:ext cx="5690516" cy="989257"/>
          </a:xfrm>
          <a:prstGeom prst="rect">
            <a:avLst/>
          </a:prstGeom>
        </p:spPr>
      </p:pic>
      <p:pic>
        <p:nvPicPr>
          <p:cNvPr id="9" name="Picture 8" descr="\documentclass{article}&#10;\usepackage{amsmath}&#10;\pagestyle{empty}&#10;\begin{document}&#10;&#10;$$K = \left( \frac{1}{\Pi_{vc}^{baffle}} - 1 \right)^2 = 2.56$$&#10;&#10;\end{document}" title="IguanaTex Bitmap Display">
            <a:extLst>
              <a:ext uri="{FF2B5EF4-FFF2-40B4-BE49-F238E27FC236}">
                <a16:creationId xmlns:a16="http://schemas.microsoft.com/office/drawing/2014/main" id="{7EC8929B-969E-46B6-97C0-E2C8BBC1F0EB}"/>
              </a:ext>
            </a:extLst>
          </p:cNvPr>
          <p:cNvPicPr>
            <a:picLocks noChangeAspect="1"/>
          </p:cNvPicPr>
          <p:nvPr>
            <p:custDataLst>
              <p:tags r:id="rId2"/>
            </p:custDataLst>
          </p:nvPr>
        </p:nvPicPr>
        <p:blipFill>
          <a:blip r:embed="rId6"/>
          <a:stretch>
            <a:fillRect/>
          </a:stretch>
        </p:blipFill>
        <p:spPr>
          <a:xfrm>
            <a:off x="3220604" y="4924988"/>
            <a:ext cx="3741257" cy="804571"/>
          </a:xfrm>
          <a:prstGeom prst="rect">
            <a:avLst/>
          </a:prstGeom>
        </p:spPr>
      </p:pic>
      <p:sp>
        <p:nvSpPr>
          <p:cNvPr id="7" name="TextBox 6">
            <a:extLst>
              <a:ext uri="{FF2B5EF4-FFF2-40B4-BE49-F238E27FC236}">
                <a16:creationId xmlns:a16="http://schemas.microsoft.com/office/drawing/2014/main" id="{781A6602-EFDD-4D60-918C-F9F1C049DC82}"/>
              </a:ext>
            </a:extLst>
          </p:cNvPr>
          <p:cNvSpPr txBox="1"/>
          <p:nvPr/>
        </p:nvSpPr>
        <p:spPr>
          <a:xfrm>
            <a:off x="8214742" y="1727025"/>
            <a:ext cx="3713555" cy="3108543"/>
          </a:xfrm>
          <a:prstGeom prst="rect">
            <a:avLst/>
          </a:prstGeom>
          <a:noFill/>
        </p:spPr>
        <p:txBody>
          <a:bodyPr wrap="square" rtlCol="0">
            <a:spAutoFit/>
          </a:bodyPr>
          <a:lstStyle/>
          <a:p>
            <a:r>
              <a:rPr lang="en-US" dirty="0"/>
              <a:t>These analytical results are a hypothesis and require confirmation either with full scale hydraulic tests or with Computational Fluid Dynamics</a:t>
            </a:r>
          </a:p>
        </p:txBody>
      </p:sp>
    </p:spTree>
    <p:extLst>
      <p:ext uri="{BB962C8B-B14F-4D97-AF65-F5344CB8AC3E}">
        <p14:creationId xmlns:p14="http://schemas.microsoft.com/office/powerpoint/2010/main" val="35644734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507182" cy="1143000"/>
          </a:xfrm>
          <a:effectLst/>
        </p:spPr>
        <p:txBody>
          <a:bodyPr/>
          <a:lstStyle/>
          <a:p>
            <a:r>
              <a:rPr lang="en-US" dirty="0"/>
              <a:t>Flocculator Efficiency</a:t>
            </a:r>
          </a:p>
        </p:txBody>
      </p:sp>
      <p:pic>
        <p:nvPicPr>
          <p:cNvPr id="3" name="Picture 343"/>
          <p:cNvPicPr>
            <a:picLocks noChangeArrowheads="1"/>
          </p:cNvPicPr>
          <p:nvPr/>
        </p:nvPicPr>
        <p:blipFill>
          <a:blip r:embed="rId5" cstate="screen"/>
          <a:srcRect/>
          <a:stretch>
            <a:fillRect/>
          </a:stretch>
        </p:blipFill>
        <p:spPr bwMode="auto">
          <a:xfrm>
            <a:off x="8492836" y="0"/>
            <a:ext cx="651164" cy="6016191"/>
          </a:xfrm>
          <a:prstGeom prst="rect">
            <a:avLst/>
          </a:prstGeom>
          <a:noFill/>
          <a:ln w="0">
            <a:noFill/>
            <a:miter lim="800000"/>
            <a:headEnd/>
            <a:tailEnd/>
          </a:ln>
        </p:spPr>
      </p:pic>
      <p:pic>
        <p:nvPicPr>
          <p:cNvPr id="5" name="Picture 59"/>
          <p:cNvPicPr>
            <a:picLocks noChangeAspect="1" noChangeArrowheads="1"/>
          </p:cNvPicPr>
          <p:nvPr/>
        </p:nvPicPr>
        <p:blipFill>
          <a:blip r:embed="rId6" cstate="screen"/>
          <a:srcRect/>
          <a:stretch>
            <a:fillRect/>
          </a:stretch>
        </p:blipFill>
        <p:spPr bwMode="auto">
          <a:xfrm>
            <a:off x="10605087" y="0"/>
            <a:ext cx="1506385" cy="6096000"/>
          </a:xfrm>
          <a:prstGeom prst="rect">
            <a:avLst/>
          </a:prstGeom>
          <a:noFill/>
          <a:ln w="1">
            <a:noFill/>
            <a:miter lim="800000"/>
            <a:headEnd/>
            <a:tailEnd/>
          </a:ln>
        </p:spPr>
      </p:pic>
      <p:sp>
        <p:nvSpPr>
          <p:cNvPr id="8" name="TextBox 7"/>
          <p:cNvSpPr txBox="1"/>
          <p:nvPr/>
        </p:nvSpPr>
        <p:spPr>
          <a:xfrm>
            <a:off x="678873" y="2258291"/>
            <a:ext cx="5278582" cy="1384995"/>
          </a:xfrm>
          <a:prstGeom prst="rect">
            <a:avLst/>
          </a:prstGeom>
          <a:noFill/>
        </p:spPr>
        <p:txBody>
          <a:bodyPr wrap="square" rtlCol="0">
            <a:spAutoFit/>
          </a:bodyPr>
          <a:lstStyle/>
          <a:p>
            <a:r>
              <a:rPr lang="en-US" dirty="0"/>
              <a:t>Which space between baffles is better, considering the uniformity of the energy dissipation rate?</a:t>
            </a:r>
          </a:p>
        </p:txBody>
      </p:sp>
      <p:sp>
        <p:nvSpPr>
          <p:cNvPr id="9" name="TextBox 8"/>
          <p:cNvSpPr txBox="1"/>
          <p:nvPr/>
        </p:nvSpPr>
        <p:spPr>
          <a:xfrm>
            <a:off x="1157559" y="5664471"/>
            <a:ext cx="5902037" cy="954107"/>
          </a:xfrm>
          <a:prstGeom prst="rect">
            <a:avLst/>
          </a:prstGeom>
          <a:noFill/>
        </p:spPr>
        <p:txBody>
          <a:bodyPr wrap="square" rtlCol="0">
            <a:spAutoFit/>
          </a:bodyPr>
          <a:lstStyle/>
          <a:p>
            <a:r>
              <a:rPr lang="en-US" dirty="0"/>
              <a:t>This space with very low energy dissipation rate doesn’t contribute much</a:t>
            </a:r>
          </a:p>
        </p:txBody>
      </p:sp>
      <p:sp>
        <p:nvSpPr>
          <p:cNvPr id="10" name="Freeform 9"/>
          <p:cNvSpPr/>
          <p:nvPr/>
        </p:nvSpPr>
        <p:spPr bwMode="auto">
          <a:xfrm>
            <a:off x="6095943" y="5678355"/>
            <a:ext cx="2651217" cy="475017"/>
          </a:xfrm>
          <a:custGeom>
            <a:avLst/>
            <a:gdLst>
              <a:gd name="connsiteX0" fmla="*/ 0 w 4251037"/>
              <a:gd name="connsiteY0" fmla="*/ 858982 h 1223819"/>
              <a:gd name="connsiteX1" fmla="*/ 3546764 w 4251037"/>
              <a:gd name="connsiteY1" fmla="*/ 1080655 h 1223819"/>
              <a:gd name="connsiteX2" fmla="*/ 4225637 w 4251037"/>
              <a:gd name="connsiteY2" fmla="*/ 0 h 1223819"/>
              <a:gd name="connsiteX0" fmla="*/ 0 w 4251037"/>
              <a:gd name="connsiteY0" fmla="*/ 858982 h 1223819"/>
              <a:gd name="connsiteX1" fmla="*/ 3546764 w 4251037"/>
              <a:gd name="connsiteY1" fmla="*/ 1080655 h 1223819"/>
              <a:gd name="connsiteX2" fmla="*/ 4225637 w 4251037"/>
              <a:gd name="connsiteY2" fmla="*/ 0 h 1223819"/>
              <a:gd name="connsiteX0" fmla="*/ 0 w 3313852"/>
              <a:gd name="connsiteY0" fmla="*/ 642700 h 1111071"/>
              <a:gd name="connsiteX1" fmla="*/ 2634979 w 3313852"/>
              <a:gd name="connsiteY1" fmla="*/ 1080655 h 1111071"/>
              <a:gd name="connsiteX2" fmla="*/ 3313852 w 3313852"/>
              <a:gd name="connsiteY2" fmla="*/ 0 h 1111071"/>
            </a:gdLst>
            <a:ahLst/>
            <a:cxnLst>
              <a:cxn ang="0">
                <a:pos x="connsiteX0" y="connsiteY0"/>
              </a:cxn>
              <a:cxn ang="0">
                <a:pos x="connsiteX1" y="connsiteY1"/>
              </a:cxn>
              <a:cxn ang="0">
                <a:pos x="connsiteX2" y="connsiteY2"/>
              </a:cxn>
            </a:cxnLst>
            <a:rect l="l" t="t" r="r" b="b"/>
            <a:pathLst>
              <a:path w="3313852" h="1111071">
                <a:moveTo>
                  <a:pt x="0" y="642700"/>
                </a:moveTo>
                <a:cubicBezTo>
                  <a:pt x="1421245" y="825118"/>
                  <a:pt x="1930706" y="1223819"/>
                  <a:pt x="2634979" y="1080655"/>
                </a:cubicBezTo>
                <a:cubicBezTo>
                  <a:pt x="3339252" y="937491"/>
                  <a:pt x="2730807" y="177800"/>
                  <a:pt x="3313852" y="0"/>
                </a:cubicBezTo>
              </a:path>
            </a:pathLst>
          </a:custGeom>
          <a:noFill/>
          <a:ln w="38100" cap="flat" cmpd="sng" algn="ctr">
            <a:solidFill>
              <a:schemeClr val="tx1"/>
            </a:solidFill>
            <a:prstDash val="solid"/>
            <a:round/>
            <a:headEnd type="none" w="lg" len="med"/>
            <a:tailEnd type="triangle" w="lg" len="lg"/>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2" name="Straight Arrow Connector 11"/>
          <p:cNvCxnSpPr>
            <a:cxnSpLocks/>
            <a:endCxn id="3" idx="2"/>
          </p:cNvCxnSpPr>
          <p:nvPr/>
        </p:nvCxnSpPr>
        <p:spPr bwMode="auto">
          <a:xfrm flipV="1">
            <a:off x="8492836" y="6016191"/>
            <a:ext cx="325582" cy="347428"/>
          </a:xfrm>
          <a:prstGeom prst="straightConnector1">
            <a:avLst/>
          </a:prstGeom>
          <a:noFill/>
          <a:ln w="12700" cap="flat" cmpd="sng" algn="ctr">
            <a:solidFill>
              <a:schemeClr val="tx1"/>
            </a:solidFill>
            <a:prstDash val="solid"/>
            <a:round/>
            <a:headEnd type="none" w="lg" len="med"/>
            <a:tailEnd type="arrow"/>
          </a:ln>
          <a:effectLst/>
        </p:spPr>
      </p:cxnSp>
      <p:pic>
        <p:nvPicPr>
          <p:cNvPr id="11" name="Picture 10">
            <a:extLst>
              <a:ext uri="{FF2B5EF4-FFF2-40B4-BE49-F238E27FC236}">
                <a16:creationId xmlns:a16="http://schemas.microsoft.com/office/drawing/2014/main" id="{2256A102-9296-4757-B990-2B324DB89714}"/>
              </a:ext>
            </a:extLst>
          </p:cNvPr>
          <p:cNvPicPr>
            <a:picLocks noChangeAspect="1"/>
          </p:cNvPicPr>
          <p:nvPr>
            <p:custDataLst>
              <p:tags r:id="rId1"/>
            </p:custDataLst>
          </p:nvPr>
        </p:nvPicPr>
        <p:blipFill>
          <a:blip r:embed="rId7"/>
          <a:stretch>
            <a:fillRect/>
          </a:stretch>
        </p:blipFill>
        <p:spPr>
          <a:xfrm>
            <a:off x="10929627" y="6141525"/>
            <a:ext cx="806095" cy="521143"/>
          </a:xfrm>
          <a:prstGeom prst="rect">
            <a:avLst/>
          </a:prstGeom>
        </p:spPr>
      </p:pic>
      <p:pic>
        <p:nvPicPr>
          <p:cNvPr id="15" name="Picture 14">
            <a:extLst>
              <a:ext uri="{FF2B5EF4-FFF2-40B4-BE49-F238E27FC236}">
                <a16:creationId xmlns:a16="http://schemas.microsoft.com/office/drawing/2014/main" id="{381E129B-34C8-435D-B0DB-C0E930640225}"/>
              </a:ext>
            </a:extLst>
          </p:cNvPr>
          <p:cNvPicPr>
            <a:picLocks noChangeAspect="1"/>
          </p:cNvPicPr>
          <p:nvPr>
            <p:custDataLst>
              <p:tags r:id="rId2"/>
            </p:custDataLst>
          </p:nvPr>
        </p:nvPicPr>
        <p:blipFill>
          <a:blip r:embed="rId8"/>
          <a:stretch>
            <a:fillRect/>
          </a:stretch>
        </p:blipFill>
        <p:spPr>
          <a:xfrm>
            <a:off x="8083423" y="6178234"/>
            <a:ext cx="931047" cy="521143"/>
          </a:xfrm>
          <a:prstGeom prst="rect">
            <a:avLst/>
          </a:prstGeom>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L</a:t>
                </a:r>
                <a14:m>
                  <m:oMath xmlns:m="http://schemas.openxmlformats.org/officeDocument/2006/math">
                    <m:r>
                      <m:rPr>
                        <m:sty m:val="p"/>
                      </m:rPr>
                      <a:rPr lang="en-US" smtClean="0"/>
                      <m:t>ess</m:t>
                    </m:r>
                    <m:r>
                      <a:rPr lang="en-US" smtClean="0"/>
                      <m:t> </m:t>
                    </m:r>
                    <m:r>
                      <m:rPr>
                        <m:sty m:val="p"/>
                      </m:rPr>
                      <a:rPr lang="en-US" smtClean="0"/>
                      <m:t>efficient</m:t>
                    </m:r>
                    <m:r>
                      <a:rPr lang="en-US" smtClean="0"/>
                      <m:t> </m:t>
                    </m:r>
                    <m:r>
                      <m:rPr>
                        <m:sty m:val="p"/>
                      </m:rPr>
                      <a:rPr lang="en-US" smtClean="0"/>
                      <m:t>for</m:t>
                    </m:r>
                    <m:f>
                      <m:fPr>
                        <m:type m:val="lin"/>
                        <m:ctrlPr>
                          <a:rPr lang="en-US"/>
                        </m:ctrlPr>
                      </m:fPr>
                      <m:num>
                        <m:sSub>
                          <m:sSubPr>
                            <m:ctrlPr>
                              <a:rPr lang="en-US"/>
                            </m:ctrlPr>
                          </m:sSubPr>
                          <m:e>
                            <m:r>
                              <a:rPr lang="en-US"/>
                              <m:t>𝐻</m:t>
                            </m:r>
                          </m:e>
                          <m:sub>
                            <m:r>
                              <a:rPr lang="en-US"/>
                              <m:t>𝑒</m:t>
                            </m:r>
                          </m:sub>
                        </m:sSub>
                      </m:num>
                      <m:den>
                        <m:r>
                          <a:rPr lang="en-US"/>
                          <m:t>𝑆</m:t>
                        </m:r>
                      </m:den>
                    </m:f>
                  </m:oMath>
                </a14:m>
                <a:r>
                  <a:rPr lang="en-US" dirty="0"/>
                  <a:t>&gt;6</a:t>
                </a: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7"/>
                <a:stretch>
                  <a:fillRect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18"/>
              <p:cNvSpPr>
                <a:spLocks noGrp="1"/>
              </p:cNvSpPr>
              <p:nvPr>
                <p:ph idx="1"/>
              </p:nvPr>
            </p:nvSpPr>
            <p:spPr>
              <a:xfrm>
                <a:off x="457200" y="1600200"/>
                <a:ext cx="10213134" cy="4525963"/>
              </a:xfrm>
            </p:spPr>
            <p:txBody>
              <a:bodyPr/>
              <a:lstStyle/>
              <a:p>
                <a:r>
                  <a:rPr lang="en-US" dirty="0"/>
                  <a:t>Jets expand in width at the rate of approximately 1 unit in width per 10 units forward</a:t>
                </a:r>
              </a:p>
              <a:p>
                <a:r>
                  <a:rPr lang="en-US" dirty="0"/>
                  <a:t>Expansion length is 10(0.6S) = 6S</a:t>
                </a:r>
              </a:p>
              <a:p>
                <a:r>
                  <a:rPr lang="en-US" dirty="0"/>
                  <a:t>The </a:t>
                </a:r>
                <a14:m>
                  <m:oMath xmlns:m="http://schemas.openxmlformats.org/officeDocument/2006/math">
                    <m:f>
                      <m:fPr>
                        <m:type m:val="lin"/>
                        <m:ctrlPr>
                          <a:rPr lang="en-US"/>
                        </m:ctrlPr>
                      </m:fPr>
                      <m:num>
                        <m:sSub>
                          <m:sSubPr>
                            <m:ctrlPr>
                              <a:rPr lang="en-US"/>
                            </m:ctrlPr>
                          </m:sSubPr>
                          <m:e>
                            <m:r>
                              <a:rPr lang="en-US"/>
                              <m:t>𝐻</m:t>
                            </m:r>
                          </m:e>
                          <m:sub>
                            <m:r>
                              <a:rPr lang="en-US"/>
                              <m:t>𝑒</m:t>
                            </m:r>
                          </m:sub>
                        </m:sSub>
                      </m:num>
                      <m:den>
                        <m:r>
                          <a:rPr lang="en-US"/>
                          <m:t>𝑆</m:t>
                        </m:r>
                      </m:den>
                    </m:f>
                  </m:oMath>
                </a14:m>
                <a:r>
                  <a:rPr lang="en-US" dirty="0"/>
                  <a:t> transition to lower efficiency (less uniform velocity gradients) is related to the distance required for the jet to fully expand</a:t>
                </a:r>
              </a:p>
            </p:txBody>
          </p:sp>
        </mc:Choice>
        <mc:Fallback>
          <p:sp>
            <p:nvSpPr>
              <p:cNvPr id="19" name="Content Placeholder 18"/>
              <p:cNvSpPr>
                <a:spLocks noGrp="1" noRot="1" noChangeAspect="1" noMove="1" noResize="1" noEditPoints="1" noAdjustHandles="1" noChangeArrowheads="1" noChangeShapeType="1" noTextEdit="1"/>
              </p:cNvSpPr>
              <p:nvPr>
                <p:ph idx="1"/>
              </p:nvPr>
            </p:nvSpPr>
            <p:spPr>
              <a:xfrm>
                <a:off x="457200" y="1600200"/>
                <a:ext cx="10213134" cy="4525963"/>
              </a:xfrm>
              <a:blipFill>
                <a:blip r:embed="rId8"/>
                <a:stretch>
                  <a:fillRect l="-2746" t="-7682" r="-1970"/>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0D38FD4D-21BF-4AD8-BFB2-221A4A325E3F}"/>
              </a:ext>
            </a:extLst>
          </p:cNvPr>
          <p:cNvGrpSpPr/>
          <p:nvPr/>
        </p:nvGrpSpPr>
        <p:grpSpPr>
          <a:xfrm>
            <a:off x="10969431" y="1569475"/>
            <a:ext cx="793077" cy="7556161"/>
            <a:chOff x="1450585" y="0"/>
            <a:chExt cx="793077" cy="7556161"/>
          </a:xfrm>
        </p:grpSpPr>
        <p:grpSp>
          <p:nvGrpSpPr>
            <p:cNvPr id="10" name="Group 9">
              <a:extLst>
                <a:ext uri="{FF2B5EF4-FFF2-40B4-BE49-F238E27FC236}">
                  <a16:creationId xmlns:a16="http://schemas.microsoft.com/office/drawing/2014/main" id="{F83468F2-4C48-4F26-9AC4-93B60A7B4474}"/>
                </a:ext>
              </a:extLst>
            </p:cNvPr>
            <p:cNvGrpSpPr/>
            <p:nvPr/>
          </p:nvGrpSpPr>
          <p:grpSpPr>
            <a:xfrm>
              <a:off x="1450585" y="0"/>
              <a:ext cx="793077" cy="7556161"/>
              <a:chOff x="2951123" y="-972481"/>
              <a:chExt cx="793077" cy="7556161"/>
            </a:xfrm>
          </p:grpSpPr>
          <p:pic>
            <p:nvPicPr>
              <p:cNvPr id="20" name="Picture 1">
                <a:extLst>
                  <a:ext uri="{FF2B5EF4-FFF2-40B4-BE49-F238E27FC236}">
                    <a16:creationId xmlns:a16="http://schemas.microsoft.com/office/drawing/2014/main" id="{DC2D0E9A-B188-428B-84F2-F749A885597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4933" t="3834" r="49348" b="16322"/>
              <a:stretch/>
            </p:blipFill>
            <p:spPr bwMode="auto">
              <a:xfrm>
                <a:off x="2961728" y="-972481"/>
                <a:ext cx="782472" cy="7556161"/>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ADC6D2D6-D154-45AD-B1D3-F90A87ECF035}"/>
                  </a:ext>
                </a:extLst>
              </p:cNvPr>
              <p:cNvCxnSpPr/>
              <p:nvPr/>
            </p:nvCxnSpPr>
            <p:spPr bwMode="auto">
              <a:xfrm flipV="1">
                <a:off x="2985590" y="181540"/>
                <a:ext cx="0" cy="4890524"/>
              </a:xfrm>
              <a:prstGeom prst="line">
                <a:avLst/>
              </a:prstGeom>
              <a:noFill/>
              <a:ln w="38100" cap="flat" cmpd="sng" algn="ctr">
                <a:solidFill>
                  <a:schemeClr val="tx1"/>
                </a:solidFill>
                <a:prstDash val="solid"/>
                <a:round/>
                <a:headEnd type="none" w="lg" len="med"/>
                <a:tailEnd type="none" w="lg" len="med"/>
              </a:ln>
              <a:effectLst/>
            </p:spPr>
          </p:cxnSp>
          <p:sp>
            <p:nvSpPr>
              <p:cNvPr id="22" name="Freeform 13">
                <a:extLst>
                  <a:ext uri="{FF2B5EF4-FFF2-40B4-BE49-F238E27FC236}">
                    <a16:creationId xmlns:a16="http://schemas.microsoft.com/office/drawing/2014/main" id="{D3E345FC-6A51-4470-9523-D8361A347BBF}"/>
                  </a:ext>
                </a:extLst>
              </p:cNvPr>
              <p:cNvSpPr/>
              <p:nvPr/>
            </p:nvSpPr>
            <p:spPr bwMode="auto">
              <a:xfrm>
                <a:off x="2951123" y="65684"/>
                <a:ext cx="485898" cy="3757588"/>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5834 w 511131"/>
                  <a:gd name="connsiteY0" fmla="*/ 1160080 h 4080701"/>
                  <a:gd name="connsiteX1" fmla="*/ 7742 w 511131"/>
                  <a:gd name="connsiteY1" fmla="*/ 466701 h 4080701"/>
                  <a:gd name="connsiteX2" fmla="*/ 234198 w 511131"/>
                  <a:gd name="connsiteY2" fmla="*/ 20 h 4080701"/>
                  <a:gd name="connsiteX3" fmla="*/ 507154 w 511131"/>
                  <a:gd name="connsiteY3" fmla="*/ 873477 h 4080701"/>
                  <a:gd name="connsiteX4" fmla="*/ 84073 w 511131"/>
                  <a:gd name="connsiteY4" fmla="*/ 4080701 h 4080701"/>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10892"/>
                  <a:gd name="connsiteY0" fmla="*/ 847375 h 3767996"/>
                  <a:gd name="connsiteX1" fmla="*/ 7742 w 510892"/>
                  <a:gd name="connsiteY1" fmla="*/ 153996 h 3767996"/>
                  <a:gd name="connsiteX2" fmla="*/ 226106 w 510892"/>
                  <a:gd name="connsiteY2" fmla="*/ 10996 h 3767996"/>
                  <a:gd name="connsiteX3" fmla="*/ 507154 w 510892"/>
                  <a:gd name="connsiteY3" fmla="*/ 560772 h 3767996"/>
                  <a:gd name="connsiteX4" fmla="*/ 84073 w 510892"/>
                  <a:gd name="connsiteY4" fmla="*/ 3767996 h 3767996"/>
                  <a:gd name="connsiteX0" fmla="*/ 15834 w 509040"/>
                  <a:gd name="connsiteY0" fmla="*/ 847375 h 3767996"/>
                  <a:gd name="connsiteX1" fmla="*/ 7742 w 509040"/>
                  <a:gd name="connsiteY1" fmla="*/ 153996 h 3767996"/>
                  <a:gd name="connsiteX2" fmla="*/ 226106 w 509040"/>
                  <a:gd name="connsiteY2" fmla="*/ 10996 h 3767996"/>
                  <a:gd name="connsiteX3" fmla="*/ 507154 w 509040"/>
                  <a:gd name="connsiteY3" fmla="*/ 560772 h 3767996"/>
                  <a:gd name="connsiteX4" fmla="*/ 84073 w 509040"/>
                  <a:gd name="connsiteY4" fmla="*/ 3767996 h 3767996"/>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15834 w 492986"/>
                  <a:gd name="connsiteY0" fmla="*/ 836967 h 3757588"/>
                  <a:gd name="connsiteX1" fmla="*/ 7742 w 492986"/>
                  <a:gd name="connsiteY1" fmla="*/ 143588 h 3757588"/>
                  <a:gd name="connsiteX2" fmla="*/ 226106 w 492986"/>
                  <a:gd name="connsiteY2" fmla="*/ 588 h 3757588"/>
                  <a:gd name="connsiteX3" fmla="*/ 490970 w 492986"/>
                  <a:gd name="connsiteY3" fmla="*/ 655561 h 3757588"/>
                  <a:gd name="connsiteX4" fmla="*/ 84073 w 492986"/>
                  <a:gd name="connsiteY4" fmla="*/ 3757588 h 3757588"/>
                  <a:gd name="connsiteX0" fmla="*/ 8746 w 485898"/>
                  <a:gd name="connsiteY0" fmla="*/ 836967 h 3757588"/>
                  <a:gd name="connsiteX1" fmla="*/ 16838 w 485898"/>
                  <a:gd name="connsiteY1" fmla="*/ 175956 h 3757588"/>
                  <a:gd name="connsiteX2" fmla="*/ 219018 w 485898"/>
                  <a:gd name="connsiteY2" fmla="*/ 588 h 3757588"/>
                  <a:gd name="connsiteX3" fmla="*/ 483882 w 485898"/>
                  <a:gd name="connsiteY3" fmla="*/ 655561 h 3757588"/>
                  <a:gd name="connsiteX4" fmla="*/ 76985 w 485898"/>
                  <a:gd name="connsiteY4" fmla="*/ 3757588 h 3757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98" h="3757588">
                    <a:moveTo>
                      <a:pt x="8746" y="836967"/>
                    </a:moveTo>
                    <a:cubicBezTo>
                      <a:pt x="-9451" y="469614"/>
                      <a:pt x="4479" y="395403"/>
                      <a:pt x="16838" y="175956"/>
                    </a:cubicBezTo>
                    <a:cubicBezTo>
                      <a:pt x="25936" y="37203"/>
                      <a:pt x="133629" y="16511"/>
                      <a:pt x="219018" y="588"/>
                    </a:cubicBezTo>
                    <a:cubicBezTo>
                      <a:pt x="294262" y="-1687"/>
                      <a:pt x="508903" y="-24552"/>
                      <a:pt x="483882" y="655561"/>
                    </a:cubicBezTo>
                    <a:cubicBezTo>
                      <a:pt x="458861" y="1335674"/>
                      <a:pt x="9672" y="2367598"/>
                      <a:pt x="76985" y="3757588"/>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pic>
          <p:nvPicPr>
            <p:cNvPr id="11" name="Picture 10">
              <a:extLst>
                <a:ext uri="{FF2B5EF4-FFF2-40B4-BE49-F238E27FC236}">
                  <a16:creationId xmlns:a16="http://schemas.microsoft.com/office/drawing/2014/main" id="{38C81779-9A2D-4FE6-A371-3373214181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rot="16200000">
              <a:off x="1422969" y="1447333"/>
              <a:ext cx="590046" cy="226216"/>
            </a:xfrm>
            <a:prstGeom prst="rect">
              <a:avLst/>
            </a:prstGeom>
          </p:spPr>
        </p:pic>
        <p:pic>
          <p:nvPicPr>
            <p:cNvPr id="12" name="Picture 11">
              <a:extLst>
                <a:ext uri="{FF2B5EF4-FFF2-40B4-BE49-F238E27FC236}">
                  <a16:creationId xmlns:a16="http://schemas.microsoft.com/office/drawing/2014/main" id="{8861E8F2-982B-499F-A245-56B31065AAD8}"/>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rot="16200000">
              <a:off x="1799101" y="1447334"/>
              <a:ext cx="590046" cy="226216"/>
            </a:xfrm>
            <a:prstGeom prst="rect">
              <a:avLst/>
            </a:prstGeom>
          </p:spPr>
        </p:pic>
        <p:cxnSp>
          <p:nvCxnSpPr>
            <p:cNvPr id="13" name="Straight Arrow Connector 12">
              <a:extLst>
                <a:ext uri="{FF2B5EF4-FFF2-40B4-BE49-F238E27FC236}">
                  <a16:creationId xmlns:a16="http://schemas.microsoft.com/office/drawing/2014/main" id="{DDA99724-7DB0-4455-A11D-456C7EC83626}"/>
                </a:ext>
              </a:extLst>
            </p:cNvPr>
            <p:cNvCxnSpPr/>
            <p:nvPr/>
          </p:nvCxnSpPr>
          <p:spPr>
            <a:xfrm>
              <a:off x="1450585" y="625446"/>
              <a:ext cx="793077" cy="0"/>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62C1DC97-D846-4DDD-A1E3-026D6F41B23F}"/>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699630" y="284072"/>
              <a:ext cx="244935" cy="296891"/>
            </a:xfrm>
            <a:prstGeom prst="rect">
              <a:avLst/>
            </a:prstGeom>
          </p:spPr>
        </p:pic>
      </p:grpSp>
      <p:pic>
        <p:nvPicPr>
          <p:cNvPr id="14" name="Picture 13" descr="\documentclass{article}&#10;\usepackage{amsmath}&#10;\pagestyle{empty}&#10;\begin{document}&#10;&#10;$$ W_{jet} = 0.116x $$&#10;&#10;&#10;\end{document}" title="IguanaTex Bitmap Display">
            <a:extLst>
              <a:ext uri="{FF2B5EF4-FFF2-40B4-BE49-F238E27FC236}">
                <a16:creationId xmlns:a16="http://schemas.microsoft.com/office/drawing/2014/main" id="{418F4CDF-C98F-4446-92A9-58BE6D69F40E}"/>
              </a:ext>
            </a:extLst>
          </p:cNvPr>
          <p:cNvPicPr>
            <a:picLocks noChangeAspect="1"/>
          </p:cNvPicPr>
          <p:nvPr>
            <p:custDataLst>
              <p:tags r:id="rId1"/>
            </p:custDataLst>
          </p:nvPr>
        </p:nvPicPr>
        <p:blipFill>
          <a:blip r:embed="rId13"/>
          <a:stretch>
            <a:fillRect/>
          </a:stretch>
        </p:blipFill>
        <p:spPr>
          <a:xfrm>
            <a:off x="7001837" y="2723496"/>
            <a:ext cx="3017370" cy="480169"/>
          </a:xfrm>
          <a:prstGeom prst="rect">
            <a:avLst/>
          </a:prstGeom>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en-US" dirty="0"/>
              <a:t>Simplify flocculator design by designing for high efficiency</a:t>
            </a:r>
          </a:p>
        </p:txBody>
      </p:sp>
      <p:sp>
        <p:nvSpPr>
          <p:cNvPr id="70659" name="Rectangle 3"/>
          <p:cNvSpPr>
            <a:spLocks noGrp="1" noChangeArrowheads="1"/>
          </p:cNvSpPr>
          <p:nvPr>
            <p:ph idx="1"/>
          </p:nvPr>
        </p:nvSpPr>
        <p:spPr>
          <a:xfrm>
            <a:off x="457200" y="1600200"/>
            <a:ext cx="7994790" cy="4525963"/>
          </a:xfrm>
        </p:spPr>
        <p:txBody>
          <a:bodyPr/>
          <a:lstStyle/>
          <a:p>
            <a:r>
              <a:rPr lang="en-US" dirty="0"/>
              <a:t>Efficiency will be a function of the variability of the energy dissipation rate </a:t>
            </a:r>
          </a:p>
          <a:p>
            <a:r>
              <a:rPr lang="en-US" dirty="0"/>
              <a:t>We expect a relation of the form such that efficiency is 1 when</a:t>
            </a:r>
            <a:br>
              <a:rPr lang="en-US" dirty="0"/>
            </a:br>
            <a:r>
              <a:rPr lang="en-US" dirty="0"/>
              <a:t>          =1 and efficiency is less than 1 for higher values of</a:t>
            </a:r>
          </a:p>
          <a:p>
            <a:r>
              <a:rPr lang="en-US" dirty="0"/>
              <a:t>We “solve” this unknown by </a:t>
            </a:r>
            <a:r>
              <a:rPr lang="en-US" b="1" dirty="0"/>
              <a:t>always designing efficient flocculators with 3&lt;H</a:t>
            </a:r>
            <a:r>
              <a:rPr lang="en-US" b="1" baseline="-25000" dirty="0"/>
              <a:t>e</a:t>
            </a:r>
            <a:r>
              <a:rPr lang="en-US" b="1" dirty="0"/>
              <a:t>/S&lt;6 (or perhaps &lt;8 assuming that efficiency doesn’t drop off rapidly)</a:t>
            </a:r>
          </a:p>
        </p:txBody>
      </p:sp>
      <p:sp>
        <p:nvSpPr>
          <p:cNvPr id="11" name="Line 12 1"/>
          <p:cNvSpPr>
            <a:spLocks noChangeShapeType="1"/>
          </p:cNvSpPr>
          <p:nvPr/>
        </p:nvSpPr>
        <p:spPr bwMode="auto">
          <a:xfrm>
            <a:off x="10047139" y="2774153"/>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56" name="Rectangle 55"/>
          <p:cNvSpPr/>
          <p:nvPr/>
        </p:nvSpPr>
        <p:spPr bwMode="auto">
          <a:xfrm flipH="1">
            <a:off x="9456327" y="2501303"/>
            <a:ext cx="2278473" cy="4128097"/>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dirty="0">
              <a:ln>
                <a:noFill/>
              </a:ln>
              <a:solidFill>
                <a:schemeClr val="tx1"/>
              </a:solidFill>
              <a:effectLst/>
              <a:latin typeface="Times New Roman" pitchFamily="18" charset="0"/>
            </a:endParaRPr>
          </a:p>
        </p:txBody>
      </p:sp>
      <p:cxnSp>
        <p:nvCxnSpPr>
          <p:cNvPr id="58" name="Straight Connector 57"/>
          <p:cNvCxnSpPr/>
          <p:nvPr/>
        </p:nvCxnSpPr>
        <p:spPr bwMode="auto">
          <a:xfrm flipV="1">
            <a:off x="10925601" y="1641494"/>
            <a:ext cx="4681" cy="4205731"/>
          </a:xfrm>
          <a:prstGeom prst="line">
            <a:avLst/>
          </a:prstGeom>
          <a:noFill/>
          <a:ln w="38100" cap="flat" cmpd="sng" algn="ctr">
            <a:solidFill>
              <a:schemeClr val="tx1"/>
            </a:solidFill>
            <a:prstDash val="solid"/>
            <a:round/>
            <a:headEnd type="none" w="lg" len="med"/>
            <a:tailEnd type="none" w="lg" len="med"/>
          </a:ln>
          <a:effectLst/>
        </p:spPr>
      </p:cxnSp>
      <p:cxnSp>
        <p:nvCxnSpPr>
          <p:cNvPr id="59" name="Straight Connector 58"/>
          <p:cNvCxnSpPr/>
          <p:nvPr/>
        </p:nvCxnSpPr>
        <p:spPr bwMode="auto">
          <a:xfrm flipH="1" flipV="1">
            <a:off x="10191029" y="3606772"/>
            <a:ext cx="0" cy="3043450"/>
          </a:xfrm>
          <a:prstGeom prst="line">
            <a:avLst/>
          </a:prstGeom>
          <a:noFill/>
          <a:ln w="38100" cap="flat" cmpd="sng" algn="ctr">
            <a:solidFill>
              <a:schemeClr val="tx1"/>
            </a:solidFill>
            <a:prstDash val="solid"/>
            <a:round/>
            <a:headEnd type="none" w="lg" len="med"/>
            <a:tailEnd type="none" w="lg" len="med"/>
          </a:ln>
          <a:effectLst/>
        </p:spPr>
      </p:cxnSp>
      <p:cxnSp>
        <p:nvCxnSpPr>
          <p:cNvPr id="70" name="Straight Arrow Connector 69"/>
          <p:cNvCxnSpPr/>
          <p:nvPr/>
        </p:nvCxnSpPr>
        <p:spPr bwMode="auto">
          <a:xfrm flipH="1" flipV="1">
            <a:off x="9811168" y="4070796"/>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78" name="Straight Arrow Connector 77"/>
          <p:cNvCxnSpPr/>
          <p:nvPr/>
        </p:nvCxnSpPr>
        <p:spPr bwMode="auto">
          <a:xfrm flipH="1" flipV="1">
            <a:off x="11314696" y="4154957"/>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80" name="Freeform 79"/>
          <p:cNvSpPr/>
          <p:nvPr/>
        </p:nvSpPr>
        <p:spPr bwMode="auto">
          <a:xfrm>
            <a:off x="9455626" y="1627847"/>
            <a:ext cx="2256430" cy="4995080"/>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3033457"/>
                  <a:pt x="2251881" y="1655033"/>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83" name="Straight Arrow Connector 82"/>
          <p:cNvCxnSpPr/>
          <p:nvPr/>
        </p:nvCxnSpPr>
        <p:spPr bwMode="auto">
          <a:xfrm flipH="1">
            <a:off x="10509479" y="4250492"/>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15" name="Line 12 2"/>
          <p:cNvSpPr>
            <a:spLocks noChangeShapeType="1"/>
          </p:cNvSpPr>
          <p:nvPr/>
        </p:nvSpPr>
        <p:spPr bwMode="auto">
          <a:xfrm flipH="1">
            <a:off x="11172816" y="2842953"/>
            <a:ext cx="14289" cy="373903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mc:AlternateContent xmlns:mc="http://schemas.openxmlformats.org/markup-compatibility/2006">
        <mc:Choice xmlns:a14="http://schemas.microsoft.com/office/drawing/2010/main" Requires="a14">
          <p:sp>
            <p:nvSpPr>
              <p:cNvPr id="2" name="TextBox 1"/>
              <p:cNvSpPr txBox="1"/>
              <p:nvPr/>
            </p:nvSpPr>
            <p:spPr>
              <a:xfrm>
                <a:off x="10971226" y="3411547"/>
                <a:ext cx="680186" cy="523220"/>
              </a:xfrm>
              <a:prstGeom prst="rect">
                <a:avLst/>
              </a:prstGeom>
              <a:solidFill>
                <a:schemeClr val="accent3"/>
              </a:solid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oMath>
                  </m:oMathPara>
                </a14:m>
                <a:endParaRPr lang="en-US" dirty="0"/>
              </a:p>
            </p:txBody>
          </p:sp>
        </mc:Choice>
        <mc:Fallback>
          <p:sp>
            <p:nvSpPr>
              <p:cNvPr id="2" name="TextBox 1"/>
              <p:cNvSpPr txBox="1">
                <a:spLocks noRot="1" noChangeAspect="1" noMove="1" noResize="1" noEditPoints="1" noAdjustHandles="1" noChangeArrowheads="1" noChangeShapeType="1" noTextEdit="1"/>
              </p:cNvSpPr>
              <p:nvPr/>
            </p:nvSpPr>
            <p:spPr>
              <a:xfrm>
                <a:off x="10971226" y="3411547"/>
                <a:ext cx="680186" cy="523220"/>
              </a:xfrm>
              <a:prstGeom prst="rect">
                <a:avLst/>
              </a:prstGeom>
              <a:blipFill>
                <a:blip r:embed="rId6"/>
                <a:stretch>
                  <a:fillRect/>
                </a:stretch>
              </a:blipFill>
            </p:spPr>
            <p:txBody>
              <a:bodyPr/>
              <a:lstStyle/>
              <a:p>
                <a:r>
                  <a:rPr lang="en-US">
                    <a:noFill/>
                  </a:rPr>
                  <a:t> </a:t>
                </a:r>
              </a:p>
            </p:txBody>
          </p:sp>
        </mc:Fallback>
      </mc:AlternateContent>
      <p:sp>
        <p:nvSpPr>
          <p:cNvPr id="18" name="Line 12 3"/>
          <p:cNvSpPr>
            <a:spLocks noChangeShapeType="1"/>
          </p:cNvSpPr>
          <p:nvPr/>
        </p:nvSpPr>
        <p:spPr bwMode="auto">
          <a:xfrm rot="5400000" flipH="1">
            <a:off x="10560655" y="3450961"/>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9" name="TextBox 18"/>
          <p:cNvSpPr txBox="1"/>
          <p:nvPr/>
        </p:nvSpPr>
        <p:spPr>
          <a:xfrm>
            <a:off x="10373387" y="3586298"/>
            <a:ext cx="385042" cy="523220"/>
          </a:xfrm>
          <a:prstGeom prst="rect">
            <a:avLst/>
          </a:prstGeom>
          <a:solidFill>
            <a:schemeClr val="accent3"/>
          </a:solidFill>
        </p:spPr>
        <p:txBody>
          <a:bodyPr wrap="none" rtlCol="0">
            <a:spAutoFit/>
          </a:bodyPr>
          <a:lstStyle/>
          <a:p>
            <a:r>
              <a:rPr lang="en-US" dirty="0"/>
              <a:t>S</a:t>
            </a:r>
          </a:p>
        </p:txBody>
      </p:sp>
      <p:pic>
        <p:nvPicPr>
          <p:cNvPr id="5" name="Picture 4">
            <a:extLst>
              <a:ext uri="{FF2B5EF4-FFF2-40B4-BE49-F238E27FC236}">
                <a16:creationId xmlns:a16="http://schemas.microsoft.com/office/drawing/2014/main" id="{54D1A002-52E0-4AA2-9079-5BCA74F92DB0}"/>
              </a:ext>
            </a:extLst>
          </p:cNvPr>
          <p:cNvPicPr>
            <a:picLocks noChangeAspect="1"/>
          </p:cNvPicPr>
          <p:nvPr>
            <p:custDataLst>
              <p:tags r:id="rId1"/>
            </p:custDataLst>
          </p:nvPr>
        </p:nvPicPr>
        <p:blipFill>
          <a:blip r:embed="rId7"/>
          <a:stretch>
            <a:fillRect/>
          </a:stretch>
        </p:blipFill>
        <p:spPr>
          <a:xfrm>
            <a:off x="3934561" y="4382099"/>
            <a:ext cx="751543" cy="298057"/>
          </a:xfrm>
          <a:prstGeom prst="rect">
            <a:avLst/>
          </a:prstGeom>
        </p:spPr>
      </p:pic>
      <p:pic>
        <p:nvPicPr>
          <p:cNvPr id="6" name="Picture 5">
            <a:extLst>
              <a:ext uri="{FF2B5EF4-FFF2-40B4-BE49-F238E27FC236}">
                <a16:creationId xmlns:a16="http://schemas.microsoft.com/office/drawing/2014/main" id="{008C023B-8E9C-45D2-BB7E-F18E65DCEAC4}"/>
              </a:ext>
            </a:extLst>
          </p:cNvPr>
          <p:cNvPicPr>
            <a:picLocks noChangeAspect="1"/>
          </p:cNvPicPr>
          <p:nvPr>
            <p:custDataLst>
              <p:tags r:id="rId2"/>
            </p:custDataLst>
          </p:nvPr>
        </p:nvPicPr>
        <p:blipFill>
          <a:blip r:embed="rId7"/>
          <a:stretch>
            <a:fillRect/>
          </a:stretch>
        </p:blipFill>
        <p:spPr>
          <a:xfrm>
            <a:off x="888980" y="3933997"/>
            <a:ext cx="751543" cy="298057"/>
          </a:xfrm>
          <a:prstGeom prst="rect">
            <a:avLst/>
          </a:prstGeom>
        </p:spPr>
      </p:pic>
      <p:pic>
        <p:nvPicPr>
          <p:cNvPr id="4" name="Picture 3">
            <a:extLst>
              <a:ext uri="{FF2B5EF4-FFF2-40B4-BE49-F238E27FC236}">
                <a16:creationId xmlns:a16="http://schemas.microsoft.com/office/drawing/2014/main" id="{B22EA52E-4108-4807-826D-472950F441DE}"/>
              </a:ext>
            </a:extLst>
          </p:cNvPr>
          <p:cNvPicPr>
            <a:picLocks noChangeAspect="1"/>
          </p:cNvPicPr>
          <p:nvPr>
            <p:custDataLst>
              <p:tags r:id="rId3"/>
            </p:custDataLst>
          </p:nvPr>
        </p:nvPicPr>
        <p:blipFill>
          <a:blip r:embed="rId8"/>
          <a:stretch>
            <a:fillRect/>
          </a:stretch>
        </p:blipFill>
        <p:spPr>
          <a:xfrm>
            <a:off x="7238746" y="1788162"/>
            <a:ext cx="1604131" cy="465518"/>
          </a:xfrm>
          <a:prstGeom prst="rect">
            <a:avLst/>
          </a:prstGeom>
        </p:spPr>
      </p:pic>
      <p:grpSp>
        <p:nvGrpSpPr>
          <p:cNvPr id="8" name="Group 7"/>
          <p:cNvGrpSpPr/>
          <p:nvPr/>
        </p:nvGrpSpPr>
        <p:grpSpPr>
          <a:xfrm>
            <a:off x="10738333" y="5847225"/>
            <a:ext cx="385042" cy="739253"/>
            <a:chOff x="7929168" y="5395305"/>
            <a:chExt cx="385042" cy="739253"/>
          </a:xfrm>
        </p:grpSpPr>
        <p:sp>
          <p:nvSpPr>
            <p:cNvPr id="20"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1" name="TextBox 20"/>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grpSp>
        <p:nvGrpSpPr>
          <p:cNvPr id="24" name="Group 23"/>
          <p:cNvGrpSpPr/>
          <p:nvPr/>
        </p:nvGrpSpPr>
        <p:grpSpPr>
          <a:xfrm>
            <a:off x="9995760" y="2842953"/>
            <a:ext cx="385042" cy="739253"/>
            <a:chOff x="7929168" y="5395305"/>
            <a:chExt cx="385042" cy="739253"/>
          </a:xfrm>
        </p:grpSpPr>
        <p:sp>
          <p:nvSpPr>
            <p:cNvPr id="25" name="Line 12 3"/>
            <p:cNvSpPr>
              <a:spLocks noChangeShapeType="1"/>
            </p:cNvSpPr>
            <p:nvPr/>
          </p:nvSpPr>
          <p:spPr bwMode="auto">
            <a:xfrm flipH="1">
              <a:off x="8116436" y="5395305"/>
              <a:ext cx="0" cy="739253"/>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26" name="TextBox 25"/>
            <p:cNvSpPr txBox="1"/>
            <p:nvPr/>
          </p:nvSpPr>
          <p:spPr>
            <a:xfrm>
              <a:off x="7929168" y="5530642"/>
              <a:ext cx="385042" cy="523220"/>
            </a:xfrm>
            <a:prstGeom prst="rect">
              <a:avLst/>
            </a:prstGeom>
            <a:solidFill>
              <a:schemeClr val="accent3"/>
            </a:solidFill>
          </p:spPr>
          <p:txBody>
            <a:bodyPr wrap="none" rtlCol="0">
              <a:spAutoFit/>
            </a:bodyPr>
            <a:lstStyle/>
            <a:p>
              <a:r>
                <a:rPr lang="en-US" dirty="0"/>
                <a:t>S</a:t>
              </a:r>
            </a:p>
          </p:txBody>
        </p:sp>
      </p:grpSp>
      <p:cxnSp>
        <p:nvCxnSpPr>
          <p:cNvPr id="10" name="Straight Connector 9"/>
          <p:cNvCxnSpPr/>
          <p:nvPr/>
        </p:nvCxnSpPr>
        <p:spPr>
          <a:xfrm flipH="1">
            <a:off x="9274701" y="2842953"/>
            <a:ext cx="2460099"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Obstacles and H</a:t>
            </a:r>
            <a:r>
              <a:rPr lang="en-US" baseline="-25000" dirty="0"/>
              <a:t>e</a:t>
            </a:r>
            <a:r>
              <a:rPr lang="en-US" dirty="0"/>
              <a:t>/S vs H/S</a:t>
            </a:r>
          </a:p>
        </p:txBody>
      </p:sp>
      <p:sp>
        <p:nvSpPr>
          <p:cNvPr id="3" name="Content Placeholder 2"/>
          <p:cNvSpPr>
            <a:spLocks noGrp="1"/>
          </p:cNvSpPr>
          <p:nvPr>
            <p:ph idx="1"/>
          </p:nvPr>
        </p:nvSpPr>
        <p:spPr>
          <a:xfrm>
            <a:off x="457201" y="1590152"/>
            <a:ext cx="8887766" cy="4525963"/>
          </a:xfrm>
        </p:spPr>
        <p:txBody>
          <a:bodyPr/>
          <a:lstStyle/>
          <a:p>
            <a:r>
              <a:rPr lang="en-US" b="1" dirty="0"/>
              <a:t>H</a:t>
            </a:r>
            <a:r>
              <a:rPr lang="en-US" b="1" baseline="-25000" dirty="0"/>
              <a:t>e</a:t>
            </a:r>
            <a:r>
              <a:rPr lang="en-US" b="1" dirty="0"/>
              <a:t> = H when there are no obstacles</a:t>
            </a:r>
            <a:endParaRPr lang="en-US" dirty="0"/>
          </a:p>
          <a:p>
            <a:r>
              <a:rPr lang="en-US" dirty="0"/>
              <a:t>H</a:t>
            </a:r>
            <a:r>
              <a:rPr lang="en-US" baseline="-25000" dirty="0"/>
              <a:t>e</a:t>
            </a:r>
            <a:r>
              <a:rPr lang="en-US" dirty="0"/>
              <a:t>/S is what defines flocculator efficiency</a:t>
            </a:r>
          </a:p>
        </p:txBody>
      </p:sp>
      <p:sp>
        <p:nvSpPr>
          <p:cNvPr id="26" name="TextBox 25">
            <a:extLst>
              <a:ext uri="{FF2B5EF4-FFF2-40B4-BE49-F238E27FC236}">
                <a16:creationId xmlns:a16="http://schemas.microsoft.com/office/drawing/2014/main" id="{EC29DF8C-1C8B-4862-B1D4-8CA70B055B06}"/>
              </a:ext>
            </a:extLst>
          </p:cNvPr>
          <p:cNvSpPr txBox="1"/>
          <p:nvPr/>
        </p:nvSpPr>
        <p:spPr>
          <a:xfrm>
            <a:off x="845209" y="3538106"/>
            <a:ext cx="1063112" cy="646331"/>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Water </a:t>
            </a:r>
          </a:p>
          <a:p>
            <a:r>
              <a:rPr lang="en-US" sz="1800" dirty="0">
                <a:latin typeface="Times New Roman" panose="02020603050405020304" pitchFamily="18" charset="0"/>
                <a:cs typeface="Times New Roman" panose="02020603050405020304" pitchFamily="18" charset="0"/>
              </a:rPr>
              <a:t>flow path</a:t>
            </a:r>
          </a:p>
        </p:txBody>
      </p:sp>
      <p:sp>
        <p:nvSpPr>
          <p:cNvPr id="38" name="Line 12 1 1 1">
            <a:extLst>
              <a:ext uri="{FF2B5EF4-FFF2-40B4-BE49-F238E27FC236}">
                <a16:creationId xmlns:a16="http://schemas.microsoft.com/office/drawing/2014/main" id="{B5825924-B2EA-41E5-ABB6-7183139CE16B}"/>
              </a:ext>
            </a:extLst>
          </p:cNvPr>
          <p:cNvSpPr>
            <a:spLocks noChangeShapeType="1"/>
          </p:cNvSpPr>
          <p:nvPr/>
        </p:nvSpPr>
        <p:spPr bwMode="auto">
          <a:xfrm>
            <a:off x="7958284" y="3763536"/>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39" name="Rectangle 38">
            <a:extLst>
              <a:ext uri="{FF2B5EF4-FFF2-40B4-BE49-F238E27FC236}">
                <a16:creationId xmlns:a16="http://schemas.microsoft.com/office/drawing/2014/main" id="{345BB062-0A5A-4872-A1B8-495C702CF795}"/>
              </a:ext>
            </a:extLst>
          </p:cNvPr>
          <p:cNvSpPr/>
          <p:nvPr/>
        </p:nvSpPr>
        <p:spPr bwMode="auto">
          <a:xfrm flipH="1">
            <a:off x="7510541" y="3556759"/>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40" name="Freeform 6 1 1">
            <a:extLst>
              <a:ext uri="{FF2B5EF4-FFF2-40B4-BE49-F238E27FC236}">
                <a16:creationId xmlns:a16="http://schemas.microsoft.com/office/drawing/2014/main" id="{5A0E35A0-222B-42DA-8326-118BACC5EC89}"/>
              </a:ext>
            </a:extLst>
          </p:cNvPr>
          <p:cNvSpPr>
            <a:spLocks/>
          </p:cNvSpPr>
          <p:nvPr/>
        </p:nvSpPr>
        <p:spPr bwMode="auto">
          <a:xfrm rot="5400000">
            <a:off x="7079456" y="3457648"/>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43" name="Arc 42">
            <a:extLst>
              <a:ext uri="{FF2B5EF4-FFF2-40B4-BE49-F238E27FC236}">
                <a16:creationId xmlns:a16="http://schemas.microsoft.com/office/drawing/2014/main" id="{94B75A62-B7B2-4204-B1DE-50024B9EFADB}"/>
              </a:ext>
            </a:extLst>
          </p:cNvPr>
          <p:cNvSpPr/>
          <p:nvPr/>
        </p:nvSpPr>
        <p:spPr>
          <a:xfrm>
            <a:off x="9207531" y="5241646"/>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44" name="Straight Connector 43">
            <a:extLst>
              <a:ext uri="{FF2B5EF4-FFF2-40B4-BE49-F238E27FC236}">
                <a16:creationId xmlns:a16="http://schemas.microsoft.com/office/drawing/2014/main" id="{FCE933F9-6936-48DE-A754-9050F0F957E0}"/>
              </a:ext>
            </a:extLst>
          </p:cNvPr>
          <p:cNvCxnSpPr/>
          <p:nvPr/>
        </p:nvCxnSpPr>
        <p:spPr bwMode="auto">
          <a:xfrm flipV="1">
            <a:off x="9222345"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45" name="Straight Connector 44">
            <a:extLst>
              <a:ext uri="{FF2B5EF4-FFF2-40B4-BE49-F238E27FC236}">
                <a16:creationId xmlns:a16="http://schemas.microsoft.com/office/drawing/2014/main" id="{F4B3B30D-5770-428B-A3CC-2BD1ECFAE6C3}"/>
              </a:ext>
            </a:extLst>
          </p:cNvPr>
          <p:cNvCxnSpPr>
            <a:cxnSpLocks/>
          </p:cNvCxnSpPr>
          <p:nvPr/>
        </p:nvCxnSpPr>
        <p:spPr bwMode="auto">
          <a:xfrm flipV="1">
            <a:off x="7530264" y="3923201"/>
            <a:ext cx="0" cy="2762006"/>
          </a:xfrm>
          <a:prstGeom prst="line">
            <a:avLst/>
          </a:prstGeom>
          <a:noFill/>
          <a:ln w="57150" cap="flat" cmpd="sng" algn="ctr">
            <a:solidFill>
              <a:schemeClr val="tx1"/>
            </a:solidFill>
            <a:prstDash val="solid"/>
            <a:round/>
            <a:headEnd type="none" w="lg" len="med"/>
            <a:tailEnd type="none" w="lg" len="med"/>
          </a:ln>
          <a:effectLst/>
        </p:spPr>
      </p:cxnSp>
      <p:cxnSp>
        <p:nvCxnSpPr>
          <p:cNvPr id="46" name="Straight Connector 45">
            <a:extLst>
              <a:ext uri="{FF2B5EF4-FFF2-40B4-BE49-F238E27FC236}">
                <a16:creationId xmlns:a16="http://schemas.microsoft.com/office/drawing/2014/main" id="{3948AA37-FA66-4DE7-8869-23A22C67CB66}"/>
              </a:ext>
            </a:extLst>
          </p:cNvPr>
          <p:cNvCxnSpPr>
            <a:cxnSpLocks/>
          </p:cNvCxnSpPr>
          <p:nvPr/>
        </p:nvCxnSpPr>
        <p:spPr bwMode="auto">
          <a:xfrm flipH="1">
            <a:off x="7510541" y="6685206"/>
            <a:ext cx="1711804" cy="0"/>
          </a:xfrm>
          <a:prstGeom prst="line">
            <a:avLst/>
          </a:prstGeom>
          <a:noFill/>
          <a:ln w="57150" cap="flat" cmpd="sng" algn="ctr">
            <a:solidFill>
              <a:schemeClr val="tx1"/>
            </a:solidFill>
            <a:prstDash val="solid"/>
            <a:round/>
            <a:headEnd type="none" w="lg" len="med"/>
            <a:tailEnd type="none" w="lg" len="med"/>
          </a:ln>
          <a:effectLst/>
        </p:spPr>
      </p:cxnSp>
      <p:sp>
        <p:nvSpPr>
          <p:cNvPr id="47" name="Arc 46">
            <a:extLst>
              <a:ext uri="{FF2B5EF4-FFF2-40B4-BE49-F238E27FC236}">
                <a16:creationId xmlns:a16="http://schemas.microsoft.com/office/drawing/2014/main" id="{9EAECDB1-ABF9-4C0C-B2E5-A124308B3A40}"/>
              </a:ext>
            </a:extLst>
          </p:cNvPr>
          <p:cNvSpPr/>
          <p:nvPr/>
        </p:nvSpPr>
        <p:spPr>
          <a:xfrm>
            <a:off x="8043879" y="5524871"/>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8" name="Arc 47">
            <a:extLst>
              <a:ext uri="{FF2B5EF4-FFF2-40B4-BE49-F238E27FC236}">
                <a16:creationId xmlns:a16="http://schemas.microsoft.com/office/drawing/2014/main" id="{C2960BBB-6CFE-483A-B7A6-F9BB19B43365}"/>
              </a:ext>
            </a:extLst>
          </p:cNvPr>
          <p:cNvSpPr/>
          <p:nvPr/>
        </p:nvSpPr>
        <p:spPr>
          <a:xfrm flipV="1">
            <a:off x="8614918" y="4079449"/>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49" name="Arc 48">
            <a:extLst>
              <a:ext uri="{FF2B5EF4-FFF2-40B4-BE49-F238E27FC236}">
                <a16:creationId xmlns:a16="http://schemas.microsoft.com/office/drawing/2014/main" id="{20C2B12F-9A8C-4E8A-9441-8B4AE75885F5}"/>
              </a:ext>
            </a:extLst>
          </p:cNvPr>
          <p:cNvSpPr/>
          <p:nvPr/>
        </p:nvSpPr>
        <p:spPr>
          <a:xfrm flipV="1">
            <a:off x="7322113" y="3923200"/>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51" name="Arc 50">
            <a:extLst>
              <a:ext uri="{FF2B5EF4-FFF2-40B4-BE49-F238E27FC236}">
                <a16:creationId xmlns:a16="http://schemas.microsoft.com/office/drawing/2014/main" id="{8DBF0C17-03FC-4486-BA13-81C706AFC479}"/>
              </a:ext>
            </a:extLst>
          </p:cNvPr>
          <p:cNvSpPr/>
          <p:nvPr/>
        </p:nvSpPr>
        <p:spPr>
          <a:xfrm rot="10800000">
            <a:off x="7709001" y="4687488"/>
            <a:ext cx="679936" cy="676377"/>
          </a:xfrm>
          <a:prstGeom prst="arc">
            <a:avLst>
              <a:gd name="adj1" fmla="val 16200000"/>
              <a:gd name="adj2" fmla="val 5614631"/>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2" name="Arc 51">
            <a:extLst>
              <a:ext uri="{FF2B5EF4-FFF2-40B4-BE49-F238E27FC236}">
                <a16:creationId xmlns:a16="http://schemas.microsoft.com/office/drawing/2014/main" id="{DFCB261D-4BC5-40A0-8778-45BEE5F75F3C}"/>
              </a:ext>
            </a:extLst>
          </p:cNvPr>
          <p:cNvSpPr/>
          <p:nvPr/>
        </p:nvSpPr>
        <p:spPr>
          <a:xfrm rot="10800000">
            <a:off x="8285611" y="4687488"/>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3" name="Arc 52">
            <a:extLst>
              <a:ext uri="{FF2B5EF4-FFF2-40B4-BE49-F238E27FC236}">
                <a16:creationId xmlns:a16="http://schemas.microsoft.com/office/drawing/2014/main" id="{D734E467-EB6D-4FC0-92F8-539BE2D9655D}"/>
              </a:ext>
            </a:extLst>
          </p:cNvPr>
          <p:cNvSpPr/>
          <p:nvPr/>
        </p:nvSpPr>
        <p:spPr>
          <a:xfrm rot="10800000">
            <a:off x="8873407" y="4688315"/>
            <a:ext cx="679936" cy="676377"/>
          </a:xfrm>
          <a:prstGeom prst="arc">
            <a:avLst>
              <a:gd name="adj1" fmla="val 16200000"/>
              <a:gd name="adj2" fmla="val 5361533"/>
            </a:avLst>
          </a:prstGeom>
          <a:ln w="571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
        <p:nvSpPr>
          <p:cNvPr id="54" name="Freeform: Shape 53">
            <a:extLst>
              <a:ext uri="{FF2B5EF4-FFF2-40B4-BE49-F238E27FC236}">
                <a16:creationId xmlns:a16="http://schemas.microsoft.com/office/drawing/2014/main" id="{78405484-0F2E-4F9D-BA44-CD22CF9091E5}"/>
              </a:ext>
            </a:extLst>
          </p:cNvPr>
          <p:cNvSpPr/>
          <p:nvPr/>
        </p:nvSpPr>
        <p:spPr bwMode="auto">
          <a:xfrm>
            <a:off x="7653034"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cxnSp>
        <p:nvCxnSpPr>
          <p:cNvPr id="55" name="Straight Connector 54">
            <a:extLst>
              <a:ext uri="{FF2B5EF4-FFF2-40B4-BE49-F238E27FC236}">
                <a16:creationId xmlns:a16="http://schemas.microsoft.com/office/drawing/2014/main" id="{22E974AE-E9D5-4105-96DF-7A662E3AC6D5}"/>
              </a:ext>
            </a:extLst>
          </p:cNvPr>
          <p:cNvCxnSpPr/>
          <p:nvPr/>
        </p:nvCxnSpPr>
        <p:spPr bwMode="auto">
          <a:xfrm flipV="1">
            <a:off x="8063323" y="2905159"/>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56" name="Straight Connector 55">
            <a:extLst>
              <a:ext uri="{FF2B5EF4-FFF2-40B4-BE49-F238E27FC236}">
                <a16:creationId xmlns:a16="http://schemas.microsoft.com/office/drawing/2014/main" id="{8A5B7C51-93DA-4048-834A-A52C1227D0FA}"/>
              </a:ext>
            </a:extLst>
          </p:cNvPr>
          <p:cNvCxnSpPr/>
          <p:nvPr/>
        </p:nvCxnSpPr>
        <p:spPr bwMode="auto">
          <a:xfrm flipH="1" flipV="1">
            <a:off x="8627037" y="4394530"/>
            <a:ext cx="0" cy="2306456"/>
          </a:xfrm>
          <a:prstGeom prst="line">
            <a:avLst/>
          </a:prstGeom>
          <a:noFill/>
          <a:ln w="57150" cap="flat" cmpd="sng" algn="ctr">
            <a:solidFill>
              <a:schemeClr val="tx1"/>
            </a:solidFill>
            <a:prstDash val="solid"/>
            <a:round/>
            <a:headEnd type="none" w="lg" len="med"/>
            <a:tailEnd type="none" w="lg" len="med"/>
          </a:ln>
          <a:effectLst/>
        </p:spPr>
      </p:cxnSp>
      <p:sp>
        <p:nvSpPr>
          <p:cNvPr id="57" name="Freeform 6 1 1">
            <a:extLst>
              <a:ext uri="{FF2B5EF4-FFF2-40B4-BE49-F238E27FC236}">
                <a16:creationId xmlns:a16="http://schemas.microsoft.com/office/drawing/2014/main" id="{5B5F9271-6A8A-442D-B587-21D51A34EA2F}"/>
              </a:ext>
            </a:extLst>
          </p:cNvPr>
          <p:cNvSpPr>
            <a:spLocks/>
          </p:cNvSpPr>
          <p:nvPr/>
        </p:nvSpPr>
        <p:spPr bwMode="auto">
          <a:xfrm rot="5400000">
            <a:off x="7079456" y="3457649"/>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36" name="Freeform: Shape 35">
            <a:extLst>
              <a:ext uri="{FF2B5EF4-FFF2-40B4-BE49-F238E27FC236}">
                <a16:creationId xmlns:a16="http://schemas.microsoft.com/office/drawing/2014/main" id="{7DF30CAF-7AC1-40D7-9D7E-72A5318C03ED}"/>
              </a:ext>
            </a:extLst>
          </p:cNvPr>
          <p:cNvSpPr/>
          <p:nvPr/>
        </p:nvSpPr>
        <p:spPr bwMode="auto">
          <a:xfrm>
            <a:off x="8818801" y="4315688"/>
            <a:ext cx="388624" cy="1352693"/>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37" name="Freeform: Shape 36">
            <a:extLst>
              <a:ext uri="{FF2B5EF4-FFF2-40B4-BE49-F238E27FC236}">
                <a16:creationId xmlns:a16="http://schemas.microsoft.com/office/drawing/2014/main" id="{6E6FD483-D47B-4412-AC30-F6A97E89714A}"/>
              </a:ext>
            </a:extLst>
          </p:cNvPr>
          <p:cNvSpPr/>
          <p:nvPr/>
        </p:nvSpPr>
        <p:spPr bwMode="auto">
          <a:xfrm flipV="1">
            <a:off x="8225908" y="4353892"/>
            <a:ext cx="389605" cy="1350631"/>
          </a:xfrm>
          <a:custGeom>
            <a:avLst/>
            <a:gdLst>
              <a:gd name="connsiteX0" fmla="*/ 420267 w 422259"/>
              <a:gd name="connsiteY0" fmla="*/ 0 h 1944547"/>
              <a:gd name="connsiteX1" fmla="*/ 373968 w 422259"/>
              <a:gd name="connsiteY1" fmla="*/ 428264 h 1944547"/>
              <a:gd name="connsiteX2" fmla="*/ 96176 w 422259"/>
              <a:gd name="connsiteY2" fmla="*/ 659757 h 1944547"/>
              <a:gd name="connsiteX3" fmla="*/ 3578 w 422259"/>
              <a:gd name="connsiteY3" fmla="*/ 1412112 h 1944547"/>
              <a:gd name="connsiteX4" fmla="*/ 200348 w 422259"/>
              <a:gd name="connsiteY4" fmla="*/ 1944547 h 1944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259" h="1944547">
                <a:moveTo>
                  <a:pt x="420267" y="0"/>
                </a:moveTo>
                <a:cubicBezTo>
                  <a:pt x="424125" y="159152"/>
                  <a:pt x="427983" y="318305"/>
                  <a:pt x="373968" y="428264"/>
                </a:cubicBezTo>
                <a:cubicBezTo>
                  <a:pt x="319953" y="538223"/>
                  <a:pt x="157908" y="495782"/>
                  <a:pt x="96176" y="659757"/>
                </a:cubicBezTo>
                <a:cubicBezTo>
                  <a:pt x="34444" y="823732"/>
                  <a:pt x="-13784" y="1197980"/>
                  <a:pt x="3578" y="1412112"/>
                </a:cubicBezTo>
                <a:cubicBezTo>
                  <a:pt x="20940" y="1626244"/>
                  <a:pt x="110644" y="1785395"/>
                  <a:pt x="200348" y="1944547"/>
                </a:cubicBezTo>
              </a:path>
            </a:pathLst>
          </a:custGeom>
          <a:noFill/>
          <a:ln w="19050">
            <a:solidFill>
              <a:schemeClr val="tx1"/>
            </a:solidFill>
            <a:miter lim="800000"/>
            <a:headEnd type="none" w="lg" len="med"/>
            <a:tailEnd type="triangle" w="lg" len="med"/>
          </a:ln>
          <a:effectLst/>
        </p:spPr>
        <p:txBody>
          <a:bodyPr rtlCol="0" anchor="ctr"/>
          <a:lstStyle/>
          <a:p>
            <a:pPr algn="ctr"/>
            <a:endParaRPr lang="en-US" sz="1800"/>
          </a:p>
        </p:txBody>
      </p:sp>
      <p:sp>
        <p:nvSpPr>
          <p:cNvPr id="14" name="Line 12 1 1 2">
            <a:extLst>
              <a:ext uri="{FF2B5EF4-FFF2-40B4-BE49-F238E27FC236}">
                <a16:creationId xmlns:a16="http://schemas.microsoft.com/office/drawing/2014/main" id="{FD9F4C9F-1ADF-406E-A6A6-0325BF39A82D}"/>
              </a:ext>
            </a:extLst>
          </p:cNvPr>
          <p:cNvSpPr>
            <a:spLocks noChangeShapeType="1"/>
          </p:cNvSpPr>
          <p:nvPr/>
        </p:nvSpPr>
        <p:spPr bwMode="auto">
          <a:xfrm>
            <a:off x="2976134" y="3799195"/>
            <a:ext cx="0" cy="1780551"/>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sz="1800"/>
          </a:p>
        </p:txBody>
      </p:sp>
      <p:sp>
        <p:nvSpPr>
          <p:cNvPr id="15" name="Rectangle 14">
            <a:extLst>
              <a:ext uri="{FF2B5EF4-FFF2-40B4-BE49-F238E27FC236}">
                <a16:creationId xmlns:a16="http://schemas.microsoft.com/office/drawing/2014/main" id="{2850DDE8-972F-480E-A39C-BAE7F518F44D}"/>
              </a:ext>
            </a:extLst>
          </p:cNvPr>
          <p:cNvSpPr/>
          <p:nvPr/>
        </p:nvSpPr>
        <p:spPr bwMode="auto">
          <a:xfrm flipH="1">
            <a:off x="2528391" y="3592417"/>
            <a:ext cx="1726724" cy="3128447"/>
          </a:xfrm>
          <a:prstGeom prst="rect">
            <a:avLst/>
          </a:prstGeom>
          <a:solidFill>
            <a:srgbClr val="0563C1"/>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1800" b="0" i="0" u="none" strike="noStrike" cap="none" normalizeH="0" baseline="0" dirty="0">
              <a:ln>
                <a:noFill/>
              </a:ln>
              <a:solidFill>
                <a:schemeClr val="tx1"/>
              </a:solidFill>
              <a:effectLst/>
              <a:latin typeface="Times New Roman" pitchFamily="18" charset="0"/>
            </a:endParaRPr>
          </a:p>
        </p:txBody>
      </p:sp>
      <p:sp>
        <p:nvSpPr>
          <p:cNvPr id="16" name="Freeform 6 1 2">
            <a:extLst>
              <a:ext uri="{FF2B5EF4-FFF2-40B4-BE49-F238E27FC236}">
                <a16:creationId xmlns:a16="http://schemas.microsoft.com/office/drawing/2014/main" id="{DBAFF03B-6FA9-4F1F-80FB-F4C26D5F84FF}"/>
              </a:ext>
            </a:extLst>
          </p:cNvPr>
          <p:cNvSpPr>
            <a:spLocks/>
          </p:cNvSpPr>
          <p:nvPr/>
        </p:nvSpPr>
        <p:spPr bwMode="auto">
          <a:xfrm rot="5400000">
            <a:off x="2097306" y="3493306"/>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7" name="Rectangle 16">
            <a:extLst>
              <a:ext uri="{FF2B5EF4-FFF2-40B4-BE49-F238E27FC236}">
                <a16:creationId xmlns:a16="http://schemas.microsoft.com/office/drawing/2014/main" id="{85150E3E-16AD-45DE-86B5-739EC1578FA9}"/>
              </a:ext>
            </a:extLst>
          </p:cNvPr>
          <p:cNvSpPr/>
          <p:nvPr/>
        </p:nvSpPr>
        <p:spPr bwMode="auto">
          <a:xfrm>
            <a:off x="1941673" y="3600943"/>
            <a:ext cx="88126" cy="369332"/>
          </a:xfrm>
          <a:prstGeom prst="rect">
            <a:avLst/>
          </a:prstGeom>
          <a:solidFill>
            <a:schemeClr val="bg1"/>
          </a:solidFill>
          <a:ln w="12700">
            <a:solidFill>
              <a:schemeClr val="bg1"/>
            </a:solidFill>
            <a:miter lim="800000"/>
            <a:headEnd type="none" w="lg" len="med"/>
            <a:tailEnd type="none" w="lg" len="med"/>
          </a:ln>
          <a:effectLst/>
        </p:spPr>
        <p:txBody>
          <a:bodyPr wrap="square" rtlCol="0" anchor="ctr">
            <a:spAutoFit/>
          </a:bodyPr>
          <a:lstStyle/>
          <a:p>
            <a:pPr algn="l"/>
            <a:endParaRPr lang="en-US" sz="1800" dirty="0"/>
          </a:p>
        </p:txBody>
      </p:sp>
      <p:cxnSp>
        <p:nvCxnSpPr>
          <p:cNvPr id="20" name="Straight Connector 19">
            <a:extLst>
              <a:ext uri="{FF2B5EF4-FFF2-40B4-BE49-F238E27FC236}">
                <a16:creationId xmlns:a16="http://schemas.microsoft.com/office/drawing/2014/main" id="{BA73D653-4562-4785-98B1-CBD417A71166}"/>
              </a:ext>
            </a:extLst>
          </p:cNvPr>
          <p:cNvCxnSpPr/>
          <p:nvPr/>
        </p:nvCxnSpPr>
        <p:spPr bwMode="auto">
          <a:xfrm flipV="1">
            <a:off x="4240195"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1" name="Straight Connector 20">
            <a:extLst>
              <a:ext uri="{FF2B5EF4-FFF2-40B4-BE49-F238E27FC236}">
                <a16:creationId xmlns:a16="http://schemas.microsoft.com/office/drawing/2014/main" id="{DA8CB48E-2AED-4ADF-BCBC-FC1775ABB847}"/>
              </a:ext>
            </a:extLst>
          </p:cNvPr>
          <p:cNvCxnSpPr>
            <a:cxnSpLocks/>
          </p:cNvCxnSpPr>
          <p:nvPr/>
        </p:nvCxnSpPr>
        <p:spPr bwMode="auto">
          <a:xfrm flipV="1">
            <a:off x="2548114" y="3958859"/>
            <a:ext cx="0" cy="2762005"/>
          </a:xfrm>
          <a:prstGeom prst="line">
            <a:avLst/>
          </a:prstGeom>
          <a:noFill/>
          <a:ln w="57150" cap="flat" cmpd="sng" algn="ctr">
            <a:solidFill>
              <a:schemeClr val="tx1"/>
            </a:solidFill>
            <a:prstDash val="solid"/>
            <a:round/>
            <a:headEnd type="none" w="lg" len="med"/>
            <a:tailEnd type="none" w="lg" len="med"/>
          </a:ln>
          <a:effectLst/>
        </p:spPr>
      </p:cxnSp>
      <p:cxnSp>
        <p:nvCxnSpPr>
          <p:cNvPr id="22" name="Straight Connector 21">
            <a:extLst>
              <a:ext uri="{FF2B5EF4-FFF2-40B4-BE49-F238E27FC236}">
                <a16:creationId xmlns:a16="http://schemas.microsoft.com/office/drawing/2014/main" id="{C633B131-24FF-4FED-8568-8CD190D5E5B1}"/>
              </a:ext>
            </a:extLst>
          </p:cNvPr>
          <p:cNvCxnSpPr>
            <a:cxnSpLocks/>
          </p:cNvCxnSpPr>
          <p:nvPr/>
        </p:nvCxnSpPr>
        <p:spPr bwMode="auto">
          <a:xfrm flipH="1">
            <a:off x="2528391" y="6720864"/>
            <a:ext cx="1711804" cy="0"/>
          </a:xfrm>
          <a:prstGeom prst="line">
            <a:avLst/>
          </a:prstGeom>
          <a:noFill/>
          <a:ln w="57150" cap="flat" cmpd="sng" algn="ctr">
            <a:solidFill>
              <a:schemeClr val="tx1"/>
            </a:solidFill>
            <a:prstDash val="solid"/>
            <a:round/>
            <a:headEnd type="none" w="lg" len="med"/>
            <a:tailEnd type="none" w="lg" len="med"/>
          </a:ln>
          <a:effectLst/>
        </p:spPr>
      </p:cxnSp>
      <p:sp>
        <p:nvSpPr>
          <p:cNvPr id="23" name="Arc 22">
            <a:extLst>
              <a:ext uri="{FF2B5EF4-FFF2-40B4-BE49-F238E27FC236}">
                <a16:creationId xmlns:a16="http://schemas.microsoft.com/office/drawing/2014/main" id="{048ED127-C4B0-4CF8-ABA5-F4BECBF91996}"/>
              </a:ext>
            </a:extLst>
          </p:cNvPr>
          <p:cNvSpPr/>
          <p:nvPr/>
        </p:nvSpPr>
        <p:spPr>
          <a:xfrm>
            <a:off x="3061729" y="5560529"/>
            <a:ext cx="445368" cy="672893"/>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4" name="Arc 23">
            <a:extLst>
              <a:ext uri="{FF2B5EF4-FFF2-40B4-BE49-F238E27FC236}">
                <a16:creationId xmlns:a16="http://schemas.microsoft.com/office/drawing/2014/main" id="{AC4B8D19-E4D7-42A1-B8DD-863296F16C05}"/>
              </a:ext>
            </a:extLst>
          </p:cNvPr>
          <p:cNvSpPr/>
          <p:nvPr/>
        </p:nvSpPr>
        <p:spPr>
          <a:xfrm flipV="1">
            <a:off x="3632768" y="4115107"/>
            <a:ext cx="445368" cy="675316"/>
          </a:xfrm>
          <a:prstGeom prst="arc">
            <a:avLst>
              <a:gd name="adj1" fmla="val 18804657"/>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sp>
        <p:nvSpPr>
          <p:cNvPr id="25" name="Arc 24">
            <a:extLst>
              <a:ext uri="{FF2B5EF4-FFF2-40B4-BE49-F238E27FC236}">
                <a16:creationId xmlns:a16="http://schemas.microsoft.com/office/drawing/2014/main" id="{7278C82B-0E86-40A5-BA0A-86703488BAD8}"/>
              </a:ext>
            </a:extLst>
          </p:cNvPr>
          <p:cNvSpPr/>
          <p:nvPr/>
        </p:nvSpPr>
        <p:spPr>
          <a:xfrm flipV="1">
            <a:off x="2339963" y="3958858"/>
            <a:ext cx="445368" cy="675316"/>
          </a:xfrm>
          <a:prstGeom prst="arc">
            <a:avLst>
              <a:gd name="adj1" fmla="val 18804657"/>
              <a:gd name="adj2" fmla="val 5566162"/>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cxnSp>
        <p:nvCxnSpPr>
          <p:cNvPr id="27" name="Straight Connector 26">
            <a:extLst>
              <a:ext uri="{FF2B5EF4-FFF2-40B4-BE49-F238E27FC236}">
                <a16:creationId xmlns:a16="http://schemas.microsoft.com/office/drawing/2014/main" id="{1ED064FC-AE8F-4DDC-B65A-E9D32A212F1E}"/>
              </a:ext>
            </a:extLst>
          </p:cNvPr>
          <p:cNvCxnSpPr/>
          <p:nvPr/>
        </p:nvCxnSpPr>
        <p:spPr bwMode="auto">
          <a:xfrm flipV="1">
            <a:off x="3081173" y="2940817"/>
            <a:ext cx="0" cy="2947710"/>
          </a:xfrm>
          <a:prstGeom prst="line">
            <a:avLst/>
          </a:prstGeom>
          <a:noFill/>
          <a:ln w="57150" cap="flat" cmpd="sng" algn="ctr">
            <a:solidFill>
              <a:schemeClr val="tx1"/>
            </a:solidFill>
            <a:prstDash val="solid"/>
            <a:round/>
            <a:headEnd type="none" w="lg" len="med"/>
            <a:tailEnd type="none" w="lg" len="med"/>
          </a:ln>
          <a:effectLst/>
        </p:spPr>
      </p:cxnSp>
      <p:cxnSp>
        <p:nvCxnSpPr>
          <p:cNvPr id="28" name="Straight Connector 27">
            <a:extLst>
              <a:ext uri="{FF2B5EF4-FFF2-40B4-BE49-F238E27FC236}">
                <a16:creationId xmlns:a16="http://schemas.microsoft.com/office/drawing/2014/main" id="{BF95F122-5A58-482C-9DB8-2B94324A6131}"/>
              </a:ext>
            </a:extLst>
          </p:cNvPr>
          <p:cNvCxnSpPr/>
          <p:nvPr/>
        </p:nvCxnSpPr>
        <p:spPr bwMode="auto">
          <a:xfrm flipH="1" flipV="1">
            <a:off x="3644887" y="4430189"/>
            <a:ext cx="0" cy="2306455"/>
          </a:xfrm>
          <a:prstGeom prst="line">
            <a:avLst/>
          </a:prstGeom>
          <a:noFill/>
          <a:ln w="57150" cap="flat" cmpd="sng" algn="ctr">
            <a:solidFill>
              <a:schemeClr val="tx1"/>
            </a:solidFill>
            <a:prstDash val="solid"/>
            <a:round/>
            <a:headEnd type="none" w="lg" len="med"/>
            <a:tailEnd type="none" w="lg" len="med"/>
          </a:ln>
          <a:effectLst/>
        </p:spPr>
      </p:cxnSp>
      <p:cxnSp>
        <p:nvCxnSpPr>
          <p:cNvPr id="29" name="Straight Arrow Connector 28">
            <a:extLst>
              <a:ext uri="{FF2B5EF4-FFF2-40B4-BE49-F238E27FC236}">
                <a16:creationId xmlns:a16="http://schemas.microsoft.com/office/drawing/2014/main" id="{1490259B-D0F9-4583-9D23-F0C91263E261}"/>
              </a:ext>
            </a:extLst>
          </p:cNvPr>
          <p:cNvCxnSpPr/>
          <p:nvPr/>
        </p:nvCxnSpPr>
        <p:spPr>
          <a:xfrm>
            <a:off x="4389607" y="3598141"/>
            <a:ext cx="0" cy="3122723"/>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7CC56E27-C487-46A9-B9D8-E0E03F171F0D}"/>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4470747" y="4902706"/>
            <a:ext cx="903158" cy="218277"/>
          </a:xfrm>
          <a:prstGeom prst="rect">
            <a:avLst/>
          </a:prstGeom>
        </p:spPr>
      </p:pic>
      <p:pic>
        <p:nvPicPr>
          <p:cNvPr id="31" name="Picture 30">
            <a:extLst>
              <a:ext uri="{FF2B5EF4-FFF2-40B4-BE49-F238E27FC236}">
                <a16:creationId xmlns:a16="http://schemas.microsoft.com/office/drawing/2014/main" id="{5D32A032-8E2E-4EBF-B331-EA6C7ACAF0E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391337" y="4038149"/>
            <a:ext cx="942700" cy="534620"/>
          </a:xfrm>
          <a:prstGeom prst="rect">
            <a:avLst/>
          </a:prstGeom>
        </p:spPr>
      </p:pic>
      <p:cxnSp>
        <p:nvCxnSpPr>
          <p:cNvPr id="32" name="Straight Arrow Connector 31">
            <a:extLst>
              <a:ext uri="{FF2B5EF4-FFF2-40B4-BE49-F238E27FC236}">
                <a16:creationId xmlns:a16="http://schemas.microsoft.com/office/drawing/2014/main" id="{78E5E1D8-C4DD-46DE-A6EF-D0A2A64F9347}"/>
              </a:ext>
            </a:extLst>
          </p:cNvPr>
          <p:cNvCxnSpPr>
            <a:cxnSpLocks/>
          </p:cNvCxnSpPr>
          <p:nvPr/>
        </p:nvCxnSpPr>
        <p:spPr>
          <a:xfrm>
            <a:off x="9350320" y="3566719"/>
            <a:ext cx="0" cy="147748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6008290-FCC0-44F7-A901-9A7FC1A18B03}"/>
              </a:ext>
            </a:extLst>
          </p:cNvPr>
          <p:cNvSpPr txBox="1"/>
          <p:nvPr/>
        </p:nvSpPr>
        <p:spPr>
          <a:xfrm>
            <a:off x="2940796" y="2920979"/>
            <a:ext cx="1370888" cy="369332"/>
          </a:xfrm>
          <a:prstGeom prst="rect">
            <a:avLst/>
          </a:prstGeom>
          <a:solidFill>
            <a:schemeClr val="bg1"/>
          </a:solidFill>
        </p:spPr>
        <p:txBody>
          <a:bodyPr wrap="none" rtlCol="0">
            <a:spAutoFit/>
          </a:bodyPr>
          <a:lstStyle/>
          <a:p>
            <a:r>
              <a:rPr lang="en-US" sz="1800" dirty="0">
                <a:latin typeface="Times New Roman" panose="02020603050405020304" pitchFamily="18" charset="0"/>
                <a:cs typeface="Times New Roman" panose="02020603050405020304" pitchFamily="18" charset="0"/>
              </a:rPr>
              <a:t>No obstacles</a:t>
            </a:r>
          </a:p>
        </p:txBody>
      </p:sp>
      <p:sp>
        <p:nvSpPr>
          <p:cNvPr id="34" name="TextBox 33">
            <a:extLst>
              <a:ext uri="{FF2B5EF4-FFF2-40B4-BE49-F238E27FC236}">
                <a16:creationId xmlns:a16="http://schemas.microsoft.com/office/drawing/2014/main" id="{6018D0AB-B709-4B84-A2EE-1592B64FD9C5}"/>
              </a:ext>
            </a:extLst>
          </p:cNvPr>
          <p:cNvSpPr txBox="1"/>
          <p:nvPr/>
        </p:nvSpPr>
        <p:spPr>
          <a:xfrm>
            <a:off x="8021918" y="2718388"/>
            <a:ext cx="1328402" cy="646331"/>
          </a:xfrm>
          <a:prstGeom prst="rect">
            <a:avLst/>
          </a:prstGeom>
          <a:solidFill>
            <a:schemeClr val="bg1"/>
          </a:solid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1 obstacle </a:t>
            </a:r>
          </a:p>
          <a:p>
            <a:pPr algn="ctr"/>
            <a:r>
              <a:rPr lang="en-US" sz="1800" dirty="0">
                <a:latin typeface="Times New Roman" panose="02020603050405020304" pitchFamily="18" charset="0"/>
                <a:cs typeface="Times New Roman" panose="02020603050405020304" pitchFamily="18" charset="0"/>
              </a:rPr>
              <a:t>per baffle</a:t>
            </a:r>
          </a:p>
        </p:txBody>
      </p:sp>
      <p:sp>
        <p:nvSpPr>
          <p:cNvPr id="58" name="Freeform 6 1 2">
            <a:extLst>
              <a:ext uri="{FF2B5EF4-FFF2-40B4-BE49-F238E27FC236}">
                <a16:creationId xmlns:a16="http://schemas.microsoft.com/office/drawing/2014/main" id="{3B34E366-408B-429B-BB88-55CE2F67CB2F}"/>
              </a:ext>
            </a:extLst>
          </p:cNvPr>
          <p:cNvSpPr>
            <a:spLocks/>
          </p:cNvSpPr>
          <p:nvPr/>
        </p:nvSpPr>
        <p:spPr bwMode="auto">
          <a:xfrm rot="5400000">
            <a:off x="2097306" y="3493307"/>
            <a:ext cx="332652" cy="598451"/>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rgbClr val="0563C1"/>
          </a:solidFill>
          <a:ln w="57150" cap="flat" cmpd="sng">
            <a:solidFill>
              <a:schemeClr val="tx1">
                <a:alpha val="78000"/>
              </a:schemeClr>
            </a:solidFill>
            <a:prstDash val="solid"/>
            <a:round/>
            <a:headEnd type="none" w="lg" len="med"/>
            <a:tailEnd type="none" w="lg" len="med"/>
          </a:ln>
          <a:effectLst/>
        </p:spPr>
        <p:txBody>
          <a:bodyPr wrap="square" anchor="ctr">
            <a:noAutofit/>
          </a:bodyPr>
          <a:lstStyle/>
          <a:p>
            <a:endParaRPr lang="en-US" sz="1800" dirty="0"/>
          </a:p>
        </p:txBody>
      </p:sp>
      <p:sp>
        <p:nvSpPr>
          <p:cNvPr id="11" name="TextBox 10">
            <a:extLst>
              <a:ext uri="{FF2B5EF4-FFF2-40B4-BE49-F238E27FC236}">
                <a16:creationId xmlns:a16="http://schemas.microsoft.com/office/drawing/2014/main" id="{1DC649C6-7687-4BAA-A770-50DD6FAAB709}"/>
              </a:ext>
            </a:extLst>
          </p:cNvPr>
          <p:cNvSpPr txBox="1"/>
          <p:nvPr/>
        </p:nvSpPr>
        <p:spPr>
          <a:xfrm>
            <a:off x="9443284" y="5198787"/>
            <a:ext cx="1074535" cy="369332"/>
          </a:xfrm>
          <a:prstGeom prst="rect">
            <a:avLst/>
          </a:prstGeom>
          <a:noFill/>
        </p:spPr>
        <p:txBody>
          <a:bodyPr wrap="square" rtlCol="0">
            <a:spAutoFit/>
          </a:bodyPr>
          <a:lstStyle/>
          <a:p>
            <a:pPr algn="ctr"/>
            <a:r>
              <a:rPr lang="en-US" sz="1800" dirty="0">
                <a:solidFill>
                  <a:srgbClr val="C00000"/>
                </a:solidFill>
                <a:latin typeface="Times New Roman" panose="02020603050405020304" pitchFamily="18" charset="0"/>
                <a:cs typeface="Times New Roman" panose="02020603050405020304" pitchFamily="18" charset="0"/>
              </a:rPr>
              <a:t>Obstacles</a:t>
            </a:r>
          </a:p>
        </p:txBody>
      </p:sp>
      <p:cxnSp>
        <p:nvCxnSpPr>
          <p:cNvPr id="12" name="Straight Arrow Connector 11">
            <a:extLst>
              <a:ext uri="{FF2B5EF4-FFF2-40B4-BE49-F238E27FC236}">
                <a16:creationId xmlns:a16="http://schemas.microsoft.com/office/drawing/2014/main" id="{86EC0CFE-8DD1-4D6E-A586-27A80AA62AF0}"/>
              </a:ext>
            </a:extLst>
          </p:cNvPr>
          <p:cNvCxnSpPr>
            <a:cxnSpLocks/>
            <a:stCxn id="11" idx="1"/>
          </p:cNvCxnSpPr>
          <p:nvPr/>
        </p:nvCxnSpPr>
        <p:spPr>
          <a:xfrm flipH="1" flipV="1">
            <a:off x="9237158" y="5356153"/>
            <a:ext cx="206126" cy="2730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0FBD9E-A1FD-438F-BD6B-E202FEE0AE2B}"/>
              </a:ext>
            </a:extLst>
          </p:cNvPr>
          <p:cNvCxnSpPr>
            <a:cxnSpLocks/>
          </p:cNvCxnSpPr>
          <p:nvPr/>
        </p:nvCxnSpPr>
        <p:spPr>
          <a:xfrm>
            <a:off x="1709232" y="3799194"/>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CB923E7-64C1-4AD6-BE3F-7BC8237E0FC2}"/>
              </a:ext>
            </a:extLst>
          </p:cNvPr>
          <p:cNvCxnSpPr>
            <a:cxnSpLocks/>
          </p:cNvCxnSpPr>
          <p:nvPr/>
        </p:nvCxnSpPr>
        <p:spPr>
          <a:xfrm>
            <a:off x="6700077" y="3763536"/>
            <a:ext cx="62203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Arc 18">
            <a:extLst>
              <a:ext uri="{FF2B5EF4-FFF2-40B4-BE49-F238E27FC236}">
                <a16:creationId xmlns:a16="http://schemas.microsoft.com/office/drawing/2014/main" id="{7097E563-EF90-4157-838D-9634A5D21487}"/>
              </a:ext>
            </a:extLst>
          </p:cNvPr>
          <p:cNvSpPr/>
          <p:nvPr/>
        </p:nvSpPr>
        <p:spPr>
          <a:xfrm>
            <a:off x="4225381" y="5277304"/>
            <a:ext cx="729795" cy="1190029"/>
          </a:xfrm>
          <a:prstGeom prst="arc">
            <a:avLst>
              <a:gd name="adj1" fmla="val 5049735"/>
              <a:gd name="adj2" fmla="val 10863455"/>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dirty="0"/>
          </a:p>
        </p:txBody>
      </p:sp>
      <p:pic>
        <p:nvPicPr>
          <p:cNvPr id="5" name="Picture 4">
            <a:extLst>
              <a:ext uri="{FF2B5EF4-FFF2-40B4-BE49-F238E27FC236}">
                <a16:creationId xmlns:a16="http://schemas.microsoft.com/office/drawing/2014/main" id="{5F263224-2AEB-4D68-BC04-A5F2BAF9B4B2}"/>
              </a:ext>
            </a:extLst>
          </p:cNvPr>
          <p:cNvPicPr>
            <a:picLocks noChangeAspect="1"/>
          </p:cNvPicPr>
          <p:nvPr>
            <p:custDataLst>
              <p:tags r:id="rId3"/>
            </p:custDataLst>
          </p:nvPr>
        </p:nvPicPr>
        <p:blipFill>
          <a:blip r:embed="rId8"/>
          <a:stretch>
            <a:fillRect/>
          </a:stretch>
        </p:blipFill>
        <p:spPr>
          <a:xfrm>
            <a:off x="7117078" y="1683684"/>
            <a:ext cx="1891425" cy="500348"/>
          </a:xfrm>
          <a:prstGeom prst="rect">
            <a:avLst/>
          </a:prstGeom>
        </p:spPr>
      </p:pic>
    </p:spTree>
    <p:extLst>
      <p:ext uri="{BB962C8B-B14F-4D97-AF65-F5344CB8AC3E}">
        <p14:creationId xmlns:p14="http://schemas.microsoft.com/office/powerpoint/2010/main" val="1935660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Unknowns</a:t>
            </a:r>
          </a:p>
        </p:txBody>
      </p:sp>
      <p:sp>
        <p:nvSpPr>
          <p:cNvPr id="3" name="Content Placeholder 2"/>
          <p:cNvSpPr>
            <a:spLocks noGrp="1"/>
          </p:cNvSpPr>
          <p:nvPr>
            <p:ph idx="1"/>
          </p:nvPr>
        </p:nvSpPr>
        <p:spPr/>
        <p:txBody>
          <a:bodyPr/>
          <a:lstStyle/>
          <a:p>
            <a:pPr>
              <a:lnSpc>
                <a:spcPct val="80000"/>
              </a:lnSpc>
            </a:pPr>
            <a:r>
              <a:rPr lang="en-US" dirty="0"/>
              <a:t>Head loss (change in water elevation from inlet to outlet)</a:t>
            </a:r>
          </a:p>
          <a:p>
            <a:pPr>
              <a:lnSpc>
                <a:spcPct val="80000"/>
              </a:lnSpc>
            </a:pPr>
            <a:r>
              <a:rPr lang="en-US" dirty="0"/>
              <a:t>Residence time (t)</a:t>
            </a:r>
          </a:p>
          <a:p>
            <a:pPr>
              <a:lnSpc>
                <a:spcPct val="80000"/>
              </a:lnSpc>
            </a:pPr>
            <a:r>
              <a:rPr lang="en-US" dirty="0"/>
              <a:t>Baffle spacing (S)</a:t>
            </a:r>
          </a:p>
          <a:p>
            <a:pPr>
              <a:lnSpc>
                <a:spcPct val="80000"/>
              </a:lnSpc>
            </a:pPr>
            <a:r>
              <a:rPr lang="en-US" dirty="0"/>
              <a:t>Number of baffles (N)</a:t>
            </a:r>
          </a:p>
          <a:p>
            <a:pPr>
              <a:lnSpc>
                <a:spcPct val="80000"/>
              </a:lnSpc>
            </a:pPr>
            <a:r>
              <a:rPr lang="en-US" dirty="0"/>
              <a:t>Channel length (L)</a:t>
            </a:r>
          </a:p>
          <a:p>
            <a:pPr>
              <a:lnSpc>
                <a:spcPct val="80000"/>
              </a:lnSpc>
            </a:pPr>
            <a:r>
              <a:rPr lang="en-US" dirty="0"/>
              <a:t>Channel width (W)</a:t>
            </a:r>
          </a:p>
          <a:p>
            <a:pPr>
              <a:lnSpc>
                <a:spcPct val="80000"/>
              </a:lnSpc>
            </a:pPr>
            <a:r>
              <a:rPr lang="en-US" dirty="0"/>
              <a:t>Water depth (HW)</a:t>
            </a:r>
          </a:p>
          <a:p>
            <a:pPr>
              <a:lnSpc>
                <a:spcPct val="80000"/>
              </a:lnSpc>
            </a:pPr>
            <a:r>
              <a:rPr lang="en-US" dirty="0"/>
              <a:t>Number of channels</a:t>
            </a:r>
          </a:p>
          <a:p>
            <a:pPr>
              <a:lnSpc>
                <a:spcPct val="80000"/>
              </a:lnSpc>
            </a:pPr>
            <a:r>
              <a:rPr lang="en-US" dirty="0"/>
              <a:t>Number of flow expansions per baffle</a:t>
            </a:r>
          </a:p>
          <a:p>
            <a:pPr>
              <a:lnSpc>
                <a:spcPct val="80000"/>
              </a:lnSpc>
            </a:pPr>
            <a:r>
              <a:rPr lang="en-US" dirty="0"/>
              <a:t>Total deformation of the fluid (Gt)</a:t>
            </a:r>
          </a:p>
          <a:p>
            <a:endParaRPr lang="en-US" dirty="0"/>
          </a:p>
        </p:txBody>
      </p:sp>
      <p:sp>
        <p:nvSpPr>
          <p:cNvPr id="4" name="TextBox 3"/>
          <p:cNvSpPr txBox="1"/>
          <p:nvPr/>
        </p:nvSpPr>
        <p:spPr>
          <a:xfrm>
            <a:off x="602903" y="6370972"/>
            <a:ext cx="5275803" cy="523220"/>
          </a:xfrm>
          <a:prstGeom prst="rect">
            <a:avLst/>
          </a:prstGeom>
          <a:noFill/>
        </p:spPr>
        <p:txBody>
          <a:bodyPr wrap="none" rtlCol="0">
            <a:spAutoFit/>
          </a:bodyPr>
          <a:lstStyle/>
          <a:p>
            <a:r>
              <a:rPr lang="en-US" dirty="0"/>
              <a:t>Every dimension matters, but how?</a:t>
            </a:r>
          </a:p>
        </p:txBody>
      </p:sp>
      <p:pic>
        <p:nvPicPr>
          <p:cNvPr id="6" name="Picture 5">
            <a:extLst>
              <a:ext uri="{FF2B5EF4-FFF2-40B4-BE49-F238E27FC236}">
                <a16:creationId xmlns:a16="http://schemas.microsoft.com/office/drawing/2014/main" id="{E931295A-D864-42BA-A89C-694CD446BAB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10382" y="2092720"/>
            <a:ext cx="5595070" cy="3383406"/>
          </a:xfrm>
          <a:prstGeom prst="rect">
            <a:avLst/>
          </a:prstGeom>
        </p:spPr>
      </p:pic>
    </p:spTree>
    <p:extLst>
      <p:ext uri="{BB962C8B-B14F-4D97-AF65-F5344CB8AC3E}">
        <p14:creationId xmlns:p14="http://schemas.microsoft.com/office/powerpoint/2010/main" val="36325372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r>
              <a:rPr lang="en-US"/>
              <a:t>Design Considerations</a:t>
            </a:r>
            <a:endParaRPr lang="en-US" dirty="0"/>
          </a:p>
        </p:txBody>
      </p:sp>
      <p:sp>
        <p:nvSpPr>
          <p:cNvPr id="68611" name="Rectangle 3"/>
          <p:cNvSpPr>
            <a:spLocks noGrp="1" noChangeArrowheads="1"/>
          </p:cNvSpPr>
          <p:nvPr>
            <p:ph idx="1"/>
          </p:nvPr>
        </p:nvSpPr>
        <p:spPr/>
        <p:txBody>
          <a:bodyPr/>
          <a:lstStyle/>
          <a:p>
            <a:r>
              <a:rPr lang="en-US" dirty="0"/>
              <a:t>The length of the flocculator channels matches the length of the sedimentation tank (thus far…)</a:t>
            </a:r>
          </a:p>
          <a:p>
            <a:r>
              <a:rPr lang="en-US" dirty="0"/>
              <a:t>Width of the flocculation channel?</a:t>
            </a:r>
          </a:p>
          <a:p>
            <a:pPr lvl="1"/>
            <a:r>
              <a:rPr lang="en-US" dirty="0"/>
              <a:t>Minimum? ________________</a:t>
            </a:r>
          </a:p>
          <a:p>
            <a:pPr lvl="1"/>
            <a:r>
              <a:rPr lang="en-US" dirty="0"/>
              <a:t>Material limitations (polycarbonate width)</a:t>
            </a:r>
          </a:p>
          <a:p>
            <a:pPr lvl="1"/>
            <a:r>
              <a:rPr lang="en-US" dirty="0"/>
              <a:t>Optimize to get the desired flocculator volume given the specified length of the channels</a:t>
            </a:r>
          </a:p>
          <a:p>
            <a:r>
              <a:rPr lang="en-US" dirty="0"/>
              <a:t>Even or odd number of baffles depending on channel inlet and outlet conditions</a:t>
            </a:r>
          </a:p>
        </p:txBody>
      </p:sp>
      <p:sp>
        <p:nvSpPr>
          <p:cNvPr id="10" name="TextBox 9"/>
          <p:cNvSpPr txBox="1"/>
          <p:nvPr/>
        </p:nvSpPr>
        <p:spPr>
          <a:xfrm>
            <a:off x="2987111" y="3266522"/>
            <a:ext cx="2226892" cy="523220"/>
          </a:xfrm>
          <a:prstGeom prst="rect">
            <a:avLst/>
          </a:prstGeom>
          <a:noFill/>
        </p:spPr>
        <p:txBody>
          <a:bodyPr wrap="none" rtlCol="0">
            <a:spAutoFit/>
          </a:bodyPr>
          <a:lstStyle/>
          <a:p>
            <a:r>
              <a:rPr lang="en-US" dirty="0">
                <a:solidFill>
                  <a:schemeClr val="accent4"/>
                </a:solidFill>
                <a:latin typeface="+mn-lt"/>
              </a:rPr>
              <a:t>Human width</a:t>
            </a:r>
          </a:p>
        </p:txBody>
      </p:sp>
      <p:pic>
        <p:nvPicPr>
          <p:cNvPr id="6" name="Picture 5">
            <a:extLst>
              <a:ext uri="{FF2B5EF4-FFF2-40B4-BE49-F238E27FC236}">
                <a16:creationId xmlns:a16="http://schemas.microsoft.com/office/drawing/2014/main" id="{3E0FD618-1011-4E14-8566-42B51882C1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118296" y="2173050"/>
            <a:ext cx="3616504" cy="21869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ld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hlinkClick r:id="rId2"/>
              </a:rPr>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a:effectLst/>
        </p:spPr>
        <p:txBody>
          <a:bodyPr/>
          <a:lstStyle/>
          <a:p>
            <a:r>
              <a:rPr lang="en-US" dirty="0"/>
              <a:t>The Influence of G</a:t>
            </a:r>
            <a:r>
              <a:rPr lang="en-US" baseline="-25000" dirty="0"/>
              <a:t>CS</a:t>
            </a:r>
            <a:r>
              <a:rPr lang="en-US" i="1" baseline="-25000" dirty="0"/>
              <a:t> </a:t>
            </a:r>
            <a:r>
              <a:rPr lang="en-US" dirty="0"/>
              <a:t>and </a:t>
            </a:r>
            <a:r>
              <a:rPr lang="en-US" i="1" dirty="0" err="1">
                <a:latin typeface="+mn-lt"/>
              </a:rPr>
              <a:t>G</a:t>
            </a:r>
            <a:r>
              <a:rPr lang="en-US" i="1" baseline="-25000" dirty="0" err="1"/>
              <a:t>Max</a:t>
            </a:r>
            <a:endParaRPr lang="en-US" i="1" baseline="-25000" dirty="0"/>
          </a:p>
        </p:txBody>
      </p:sp>
      <p:sp>
        <p:nvSpPr>
          <p:cNvPr id="129027" name="Rectangle 3"/>
          <p:cNvSpPr>
            <a:spLocks noGrp="1" noChangeArrowheads="1"/>
          </p:cNvSpPr>
          <p:nvPr>
            <p:ph idx="1"/>
          </p:nvPr>
        </p:nvSpPr>
        <p:spPr/>
        <p:txBody>
          <a:bodyPr/>
          <a:lstStyle/>
          <a:p>
            <a:r>
              <a:rPr lang="en-US" sz="2800" dirty="0"/>
              <a:t>The value of G</a:t>
            </a:r>
            <a:r>
              <a:rPr lang="en-US" sz="2800" baseline="-25000" dirty="0"/>
              <a:t>CS  </a:t>
            </a:r>
            <a:r>
              <a:rPr lang="en-US" sz="2800" dirty="0"/>
              <a:t>determines the head loss through the flocculator</a:t>
            </a:r>
          </a:p>
          <a:p>
            <a:r>
              <a:rPr lang="en-US" sz="2800" dirty="0"/>
              <a:t>Maximum size of the flocs is controlled by </a:t>
            </a:r>
            <a:r>
              <a:rPr lang="en-US" sz="2800" i="1" dirty="0" err="1"/>
              <a:t>G</a:t>
            </a:r>
            <a:r>
              <a:rPr lang="en-US" sz="2800" i="1" baseline="-25000" dirty="0" err="1"/>
              <a:t>Max</a:t>
            </a:r>
            <a:r>
              <a:rPr lang="en-US" sz="2800" dirty="0"/>
              <a:t> </a:t>
            </a:r>
          </a:p>
          <a:p>
            <a:r>
              <a:rPr lang="en-US" sz="2800" dirty="0"/>
              <a:t>AguaClara </a:t>
            </a:r>
            <a:r>
              <a:rPr lang="en-US" sz="2800" dirty="0" err="1"/>
              <a:t>flocculators</a:t>
            </a:r>
            <a:r>
              <a:rPr lang="en-US" sz="2800" dirty="0"/>
              <a:t> have a </a:t>
            </a:r>
            <a:r>
              <a:rPr lang="en-US" sz="2800" i="1" dirty="0" err="1"/>
              <a:t>G</a:t>
            </a:r>
            <a:r>
              <a:rPr lang="en-US" sz="2800" i="1" baseline="-25000" dirty="0" err="1"/>
              <a:t>Max</a:t>
            </a:r>
            <a:r>
              <a:rPr lang="en-US" sz="2800" dirty="0"/>
              <a:t> that is 1.4 G</a:t>
            </a:r>
            <a:r>
              <a:rPr lang="en-US" sz="2800" baseline="-25000" dirty="0"/>
              <a:t>CS</a:t>
            </a:r>
            <a:endParaRPr lang="en-US" sz="2800" dirty="0"/>
          </a:p>
          <a:p>
            <a:r>
              <a:rPr lang="en-US" sz="2800" dirty="0"/>
              <a:t>Summer 2015 new designs have head loss of approximately 40 cm and thus increased G</a:t>
            </a:r>
            <a:r>
              <a:rPr lang="en-US" sz="2800" baseline="-25000" dirty="0"/>
              <a:t>CS</a:t>
            </a:r>
            <a:endParaRPr lang="en-US" sz="2800" dirty="0"/>
          </a:p>
          <a:p>
            <a:pPr lvl="1"/>
            <a:r>
              <a:rPr lang="en-US" sz="2400" dirty="0"/>
              <a:t>Expect smaller flocs (but still captured by plate settlers)</a:t>
            </a:r>
          </a:p>
          <a:p>
            <a:pPr lvl="1"/>
            <a:r>
              <a:rPr lang="en-US" sz="2400" dirty="0"/>
              <a:t>Less sedimentation of flocs in flocculator</a:t>
            </a:r>
          </a:p>
          <a:p>
            <a:pPr lvl="1"/>
            <a:r>
              <a:rPr lang="en-US" sz="2400" dirty="0"/>
              <a:t>Smaller flocculator</a:t>
            </a:r>
          </a:p>
          <a:p>
            <a:r>
              <a:rPr lang="en-US" sz="2800" dirty="0"/>
              <a:t>Casey Garland has tested G</a:t>
            </a:r>
            <a:r>
              <a:rPr lang="en-US" sz="2800" baseline="-25000" dirty="0"/>
              <a:t>CS </a:t>
            </a:r>
            <a:r>
              <a:rPr lang="en-US" sz="2800" dirty="0"/>
              <a:t>values as high as 340 Hz with clay-based flocs. Flocs with dissolved organics likely require lower G</a:t>
            </a:r>
            <a:r>
              <a:rPr lang="en-US" sz="2800" baseline="-25000" dirty="0"/>
              <a:t>CS</a:t>
            </a:r>
            <a:endParaRPr lang="en-US" sz="2800"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Possible constraints</a:t>
            </a:r>
          </a:p>
        </p:txBody>
      </p:sp>
      <p:sp>
        <p:nvSpPr>
          <p:cNvPr id="3" name="Content Placeholder 2"/>
          <p:cNvSpPr>
            <a:spLocks noGrp="1"/>
          </p:cNvSpPr>
          <p:nvPr>
            <p:ph idx="1"/>
          </p:nvPr>
        </p:nvSpPr>
        <p:spPr/>
        <p:txBody>
          <a:bodyPr/>
          <a:lstStyle/>
          <a:p>
            <a:r>
              <a:rPr lang="en-US" dirty="0"/>
              <a:t>Optimize plant layout</a:t>
            </a:r>
          </a:p>
          <a:p>
            <a:r>
              <a:rPr lang="en-US" dirty="0"/>
              <a:t>Water level leaving flocculator must match water level entering sedimentation tank (Always)</a:t>
            </a:r>
          </a:p>
          <a:p>
            <a:r>
              <a:rPr lang="en-US" dirty="0"/>
              <a:t>We want an efficient flocculator (controlled by H/S ratio)</a:t>
            </a:r>
          </a:p>
          <a:p>
            <a:r>
              <a:rPr lang="en-US" dirty="0"/>
              <a:t>Perhaps aim for flow passages that are close to square (W=S)</a:t>
            </a:r>
          </a:p>
          <a:p>
            <a:r>
              <a:rPr lang="en-US" dirty="0"/>
              <a:t>Minimize plant cost with tradeoff between head loss (function of G</a:t>
            </a:r>
            <a:r>
              <a:rPr lang="en-US" baseline="-25000" dirty="0"/>
              <a:t>CS</a:t>
            </a:r>
            <a:r>
              <a:rPr lang="en-US" dirty="0"/>
              <a:t>) and volume (function of </a:t>
            </a:r>
            <a:r>
              <a:rPr lang="en-US" dirty="0">
                <a:latin typeface="Symbol" panose="05050102010706020507" pitchFamily="18" charset="2"/>
              </a:rPr>
              <a:t>q</a:t>
            </a:r>
            <a:r>
              <a:rPr lang="en-US" dirty="0"/>
              <a:t>)</a:t>
            </a:r>
          </a:p>
          <a:p>
            <a:endParaRPr lang="en-US" dirty="0"/>
          </a:p>
        </p:txBody>
      </p:sp>
    </p:spTree>
    <p:extLst>
      <p:ext uri="{BB962C8B-B14F-4D97-AF65-F5344CB8AC3E}">
        <p14:creationId xmlns:p14="http://schemas.microsoft.com/office/powerpoint/2010/main" val="426495611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design approaches</a:t>
            </a:r>
            <a:endParaRPr lang="en-US" dirty="0"/>
          </a:p>
        </p:txBody>
      </p:sp>
      <p:sp>
        <p:nvSpPr>
          <p:cNvPr id="3" name="Content Placeholder 2"/>
          <p:cNvSpPr>
            <a:spLocks noGrp="1"/>
          </p:cNvSpPr>
          <p:nvPr>
            <p:ph idx="1"/>
          </p:nvPr>
        </p:nvSpPr>
        <p:spPr>
          <a:xfrm>
            <a:off x="457200" y="1600200"/>
            <a:ext cx="8234737" cy="4525963"/>
          </a:xfrm>
        </p:spPr>
        <p:txBody>
          <a:bodyPr/>
          <a:lstStyle/>
          <a:p>
            <a:r>
              <a:rPr lang="en-US" dirty="0"/>
              <a:t>Bottom up: Start by designing one baffle space (the small details) and then work up to designing the overall size of the flocculator</a:t>
            </a:r>
          </a:p>
          <a:p>
            <a:pPr lvl="1"/>
            <a:r>
              <a:rPr lang="en-US" dirty="0"/>
              <a:t>Only basis for selection of channel width would be W=S</a:t>
            </a:r>
          </a:p>
          <a:p>
            <a:r>
              <a:rPr lang="en-US" dirty="0"/>
              <a:t>Top down: Start by finding total volume of flocculator required and then go to the details</a:t>
            </a:r>
          </a:p>
          <a:p>
            <a:pPr lvl="1"/>
            <a:r>
              <a:rPr lang="en-US" dirty="0"/>
              <a:t>Our choice</a:t>
            </a:r>
          </a:p>
        </p:txBody>
      </p:sp>
      <p:pic>
        <p:nvPicPr>
          <p:cNvPr id="24" name="Picture 23"/>
          <p:cNvPicPr>
            <a:picLocks noChangeAspect="1"/>
          </p:cNvPicPr>
          <p:nvPr/>
        </p:nvPicPr>
        <p:blipFill>
          <a:blip r:embed="rId2"/>
          <a:stretch>
            <a:fillRect/>
          </a:stretch>
        </p:blipFill>
        <p:spPr>
          <a:xfrm>
            <a:off x="10148721" y="1544652"/>
            <a:ext cx="1134063" cy="2318529"/>
          </a:xfrm>
          <a:prstGeom prst="rect">
            <a:avLst/>
          </a:prstGeom>
        </p:spPr>
      </p:pic>
      <p:pic>
        <p:nvPicPr>
          <p:cNvPr id="6" name="Picture 5">
            <a:extLst>
              <a:ext uri="{FF2B5EF4-FFF2-40B4-BE49-F238E27FC236}">
                <a16:creationId xmlns:a16="http://schemas.microsoft.com/office/drawing/2014/main" id="{F8465C4C-01F7-46C3-B01D-DEFF68CA495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020709" y="4447583"/>
            <a:ext cx="2936263" cy="1775593"/>
          </a:xfrm>
          <a:prstGeom prst="rect">
            <a:avLst/>
          </a:prstGeom>
        </p:spPr>
      </p:pic>
    </p:spTree>
    <p:extLst>
      <p:ext uri="{BB962C8B-B14F-4D97-AF65-F5344CB8AC3E}">
        <p14:creationId xmlns:p14="http://schemas.microsoft.com/office/powerpoint/2010/main" val="7201848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Bottom up Design Approach</a:t>
            </a:r>
          </a:p>
        </p:txBody>
      </p:sp>
      <p:sp>
        <p:nvSpPr>
          <p:cNvPr id="3" name="Content Placeholder 2"/>
          <p:cNvSpPr>
            <a:spLocks noGrp="1"/>
          </p:cNvSpPr>
          <p:nvPr>
            <p:ph idx="1"/>
          </p:nvPr>
        </p:nvSpPr>
        <p:spPr/>
        <p:txBody>
          <a:bodyPr/>
          <a:lstStyle/>
          <a:p>
            <a:r>
              <a:rPr lang="en-US" dirty="0"/>
              <a:t>Assume a water depth and a channel width</a:t>
            </a:r>
          </a:p>
          <a:p>
            <a:r>
              <a:rPr lang="en-US" dirty="0"/>
              <a:t>Design a baffle spacing and obstacle spacing to get an efficient H</a:t>
            </a:r>
            <a:r>
              <a:rPr lang="en-US" baseline="-25000" dirty="0"/>
              <a:t>e</a:t>
            </a:r>
            <a:r>
              <a:rPr lang="en-US" dirty="0"/>
              <a:t>/S and the target G</a:t>
            </a:r>
            <a:r>
              <a:rPr lang="en-US" baseline="-25000" dirty="0"/>
              <a:t>CS</a:t>
            </a:r>
            <a:endParaRPr lang="en-US" dirty="0"/>
          </a:p>
          <a:p>
            <a:r>
              <a:rPr lang="en-US" dirty="0"/>
              <a:t>Calculate </a:t>
            </a:r>
            <a:r>
              <a:rPr lang="en-US" dirty="0" err="1"/>
              <a:t>G</a:t>
            </a:r>
            <a:r>
              <a:rPr lang="en-US" baseline="-25000" dirty="0" err="1"/>
              <a:t>CS</a:t>
            </a:r>
            <a:r>
              <a:rPr lang="en-US" dirty="0" err="1">
                <a:latin typeface="Symbol" panose="05050102010706020507" pitchFamily="18" charset="2"/>
              </a:rPr>
              <a:t>q</a:t>
            </a:r>
            <a:r>
              <a:rPr lang="en-US" dirty="0"/>
              <a:t> for one baffle spacing given your design</a:t>
            </a:r>
          </a:p>
          <a:p>
            <a:r>
              <a:rPr lang="en-US" dirty="0"/>
              <a:t>Calculate number of baffle </a:t>
            </a:r>
            <a:r>
              <a:rPr lang="en-US" dirty="0" err="1"/>
              <a:t>spacings</a:t>
            </a:r>
            <a:r>
              <a:rPr lang="en-US" dirty="0"/>
              <a:t> required to achieve design </a:t>
            </a:r>
            <a:r>
              <a:rPr lang="en-US" dirty="0" err="1"/>
              <a:t>G</a:t>
            </a:r>
            <a:r>
              <a:rPr lang="en-US" baseline="-25000" dirty="0" err="1"/>
              <a:t>CS</a:t>
            </a:r>
            <a:r>
              <a:rPr lang="en-US" dirty="0" err="1">
                <a:latin typeface="Symbol" panose="05050102010706020507" pitchFamily="18" charset="2"/>
              </a:rPr>
              <a:t>q</a:t>
            </a:r>
            <a:endParaRPr lang="en-US" dirty="0"/>
          </a:p>
          <a:p>
            <a:r>
              <a:rPr lang="en-US" dirty="0"/>
              <a:t>Calculate length of channel required</a:t>
            </a:r>
          </a:p>
          <a:p>
            <a:endParaRPr lang="en-US" dirty="0"/>
          </a:p>
          <a:p>
            <a:endParaRPr lang="en-US" dirty="0"/>
          </a:p>
        </p:txBody>
      </p:sp>
      <p:pic>
        <p:nvPicPr>
          <p:cNvPr id="4" name="Picture 3"/>
          <p:cNvPicPr>
            <a:picLocks noChangeAspect="1"/>
          </p:cNvPicPr>
          <p:nvPr/>
        </p:nvPicPr>
        <p:blipFill>
          <a:blip r:embed="rId2"/>
          <a:stretch>
            <a:fillRect/>
          </a:stretch>
        </p:blipFill>
        <p:spPr>
          <a:xfrm>
            <a:off x="10796150" y="0"/>
            <a:ext cx="670891" cy="1371600"/>
          </a:xfrm>
          <a:prstGeom prst="rect">
            <a:avLst/>
          </a:prstGeom>
        </p:spPr>
      </p:pic>
    </p:spTree>
    <p:extLst>
      <p:ext uri="{BB962C8B-B14F-4D97-AF65-F5344CB8AC3E}">
        <p14:creationId xmlns:p14="http://schemas.microsoft.com/office/powerpoint/2010/main" val="5316630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316930" cy="1143000"/>
          </a:xfrm>
        </p:spPr>
        <p:txBody>
          <a:bodyPr/>
          <a:lstStyle/>
          <a:p>
            <a:r>
              <a:rPr lang="en-US" dirty="0"/>
              <a:t>Top Down Design Approach</a:t>
            </a:r>
            <a:br>
              <a:rPr lang="en-US" dirty="0"/>
            </a:br>
            <a:r>
              <a:rPr lang="en-US" dirty="0"/>
              <a:t>(our choice)</a:t>
            </a:r>
          </a:p>
        </p:txBody>
      </p:sp>
      <p:sp>
        <p:nvSpPr>
          <p:cNvPr id="3" name="Content Placeholder 2"/>
          <p:cNvSpPr>
            <a:spLocks noGrp="1"/>
          </p:cNvSpPr>
          <p:nvPr>
            <p:ph idx="1"/>
          </p:nvPr>
        </p:nvSpPr>
        <p:spPr/>
        <p:txBody>
          <a:bodyPr/>
          <a:lstStyle/>
          <a:p>
            <a:r>
              <a:rPr lang="en-US" dirty="0"/>
              <a:t>Calculate the required flocculator volume</a:t>
            </a:r>
          </a:p>
          <a:p>
            <a:r>
              <a:rPr lang="en-US" dirty="0"/>
              <a:t>Use plant layout constraints to select an optimal channel width</a:t>
            </a:r>
          </a:p>
          <a:p>
            <a:r>
              <a:rPr lang="en-US" dirty="0"/>
              <a:t>Design baffles and obstacles to create the target G</a:t>
            </a:r>
            <a:r>
              <a:rPr lang="en-US" baseline="-25000" dirty="0"/>
              <a:t>CS</a:t>
            </a:r>
            <a:r>
              <a:rPr lang="en-US" dirty="0"/>
              <a:t> to set the baffle spacing</a:t>
            </a:r>
          </a:p>
          <a:p>
            <a:r>
              <a:rPr lang="en-US" dirty="0"/>
              <a:t>Fill the channels with baffles and don’t worry about a little extra space at the end of the channel that might not be used efficiently</a:t>
            </a:r>
          </a:p>
        </p:txBody>
      </p:sp>
      <p:pic>
        <p:nvPicPr>
          <p:cNvPr id="5" name="Picture 4">
            <a:extLst>
              <a:ext uri="{FF2B5EF4-FFF2-40B4-BE49-F238E27FC236}">
                <a16:creationId xmlns:a16="http://schemas.microsoft.com/office/drawing/2014/main" id="{30FB6FFE-9F77-40CE-B0FA-1AF0F1B8B298}"/>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030983" y="70339"/>
            <a:ext cx="2085655" cy="1261220"/>
          </a:xfrm>
          <a:prstGeom prst="rect">
            <a:avLst/>
          </a:prstGeom>
        </p:spPr>
      </p:pic>
    </p:spTree>
    <p:extLst>
      <p:ext uri="{BB962C8B-B14F-4D97-AF65-F5344CB8AC3E}">
        <p14:creationId xmlns:p14="http://schemas.microsoft.com/office/powerpoint/2010/main" val="23650342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equations that we can use to design flocculators</a:t>
            </a:r>
          </a:p>
        </p:txBody>
      </p:sp>
      <p:sp>
        <p:nvSpPr>
          <p:cNvPr id="5" name="TextBox 4"/>
          <p:cNvSpPr txBox="1"/>
          <p:nvPr/>
        </p:nvSpPr>
        <p:spPr>
          <a:xfrm>
            <a:off x="4399033" y="1562226"/>
            <a:ext cx="3174267" cy="523220"/>
          </a:xfrm>
          <a:prstGeom prst="rect">
            <a:avLst/>
          </a:prstGeom>
          <a:noFill/>
        </p:spPr>
        <p:txBody>
          <a:bodyPr wrap="none" rtlCol="0">
            <a:spAutoFit/>
          </a:bodyPr>
          <a:lstStyle/>
          <a:p>
            <a:r>
              <a:rPr lang="en-US" dirty="0"/>
              <a:t>Minor loss equation</a:t>
            </a:r>
          </a:p>
        </p:txBody>
      </p:sp>
      <p:pic>
        <p:nvPicPr>
          <p:cNvPr id="10" name="Picture 9">
            <a:extLst>
              <a:ext uri="{FF2B5EF4-FFF2-40B4-BE49-F238E27FC236}">
                <a16:creationId xmlns:a16="http://schemas.microsoft.com/office/drawing/2014/main" id="{E33FEF2D-12CD-436F-B654-7838DEF2FE39}"/>
              </a:ext>
            </a:extLst>
          </p:cNvPr>
          <p:cNvPicPr>
            <a:picLocks noChangeAspect="1"/>
          </p:cNvPicPr>
          <p:nvPr>
            <p:custDataLst>
              <p:tags r:id="rId1"/>
            </p:custDataLst>
          </p:nvPr>
        </p:nvPicPr>
        <p:blipFill>
          <a:blip r:embed="rId7"/>
          <a:stretch>
            <a:fillRect/>
          </a:stretch>
        </p:blipFill>
        <p:spPr>
          <a:xfrm>
            <a:off x="1942827" y="2585210"/>
            <a:ext cx="1164800" cy="274286"/>
          </a:xfrm>
          <a:prstGeom prst="rect">
            <a:avLst/>
          </a:prstGeom>
        </p:spPr>
      </p:pic>
      <p:sp>
        <p:nvSpPr>
          <p:cNvPr id="7" name="TextBox 6"/>
          <p:cNvSpPr txBox="1"/>
          <p:nvPr/>
        </p:nvSpPr>
        <p:spPr>
          <a:xfrm>
            <a:off x="4399033" y="2168900"/>
            <a:ext cx="5748569" cy="954107"/>
          </a:xfrm>
          <a:prstGeom prst="rect">
            <a:avLst/>
          </a:prstGeom>
          <a:noFill/>
        </p:spPr>
        <p:txBody>
          <a:bodyPr wrap="square" rtlCol="0">
            <a:spAutoFit/>
          </a:bodyPr>
          <a:lstStyle/>
          <a:p>
            <a:r>
              <a:rPr lang="en-US" dirty="0"/>
              <a:t>Energy dissipation rate must match the rate that mechanical energy is lost*</a:t>
            </a:r>
          </a:p>
        </p:txBody>
      </p:sp>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04833" y="3350751"/>
            <a:ext cx="1539657" cy="729599"/>
          </a:xfrm>
          <a:prstGeom prst="rect">
            <a:avLst/>
          </a:prstGeom>
        </p:spPr>
      </p:pic>
      <p:sp>
        <p:nvSpPr>
          <p:cNvPr id="9" name="TextBox 8"/>
          <p:cNvSpPr txBox="1"/>
          <p:nvPr/>
        </p:nvSpPr>
        <p:spPr>
          <a:xfrm>
            <a:off x="4399033" y="3206461"/>
            <a:ext cx="4682481" cy="1384995"/>
          </a:xfrm>
          <a:prstGeom prst="rect">
            <a:avLst/>
          </a:prstGeom>
          <a:noFill/>
        </p:spPr>
        <p:txBody>
          <a:bodyPr wrap="square" rtlCol="0">
            <a:spAutoFit/>
          </a:bodyPr>
          <a:lstStyle/>
          <a:p>
            <a:r>
              <a:rPr lang="en-US" dirty="0"/>
              <a:t>Fluid deformation is set by the energy dissipation rate and viscosity</a:t>
            </a:r>
          </a:p>
        </p:txBody>
      </p:sp>
      <p:pic>
        <p:nvPicPr>
          <p:cNvPr id="12" name="Picture 1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942828" y="1625175"/>
            <a:ext cx="1559771" cy="667429"/>
          </a:xfrm>
          <a:prstGeom prst="rect">
            <a:avLst/>
          </a:prstGeom>
        </p:spPr>
      </p:pic>
      <p:sp>
        <p:nvSpPr>
          <p:cNvPr id="15" name="TextBox 14"/>
          <p:cNvSpPr txBox="1"/>
          <p:nvPr/>
        </p:nvSpPr>
        <p:spPr>
          <a:xfrm>
            <a:off x="1288970" y="5701087"/>
            <a:ext cx="8533893" cy="707886"/>
          </a:xfrm>
          <a:prstGeom prst="rect">
            <a:avLst/>
          </a:prstGeom>
          <a:noFill/>
        </p:spPr>
        <p:txBody>
          <a:bodyPr wrap="square" rtlCol="0">
            <a:spAutoFit/>
          </a:bodyPr>
          <a:lstStyle/>
          <a:p>
            <a:r>
              <a:rPr lang="en-US" sz="2000" dirty="0"/>
              <a:t>*On average, potential energy lost in a flow expansion is dissipated in the residence time of that flow expansion</a:t>
            </a:r>
          </a:p>
        </p:txBody>
      </p:sp>
      <p:pic>
        <p:nvPicPr>
          <p:cNvPr id="29" name="Picture 28">
            <a:extLst>
              <a:ext uri="{FF2B5EF4-FFF2-40B4-BE49-F238E27FC236}">
                <a16:creationId xmlns:a16="http://schemas.microsoft.com/office/drawing/2014/main" id="{1161C42A-C8EE-4573-8F3D-EC76854BFEED}"/>
              </a:ext>
            </a:extLst>
          </p:cNvPr>
          <p:cNvPicPr>
            <a:picLocks noChangeAspect="1"/>
          </p:cNvPicPr>
          <p:nvPr>
            <p:custDataLst>
              <p:tags r:id="rId4"/>
            </p:custDataLst>
          </p:nvPr>
        </p:nvPicPr>
        <p:blipFill>
          <a:blip r:embed="rId10"/>
          <a:stretch>
            <a:fillRect/>
          </a:stretch>
        </p:blipFill>
        <p:spPr>
          <a:xfrm>
            <a:off x="1288970" y="4571603"/>
            <a:ext cx="1053257" cy="621715"/>
          </a:xfrm>
          <a:prstGeom prst="rect">
            <a:avLst/>
          </a:prstGeom>
        </p:spPr>
      </p:pic>
      <p:pic>
        <p:nvPicPr>
          <p:cNvPr id="33" name="Picture 32">
            <a:extLst>
              <a:ext uri="{FF2B5EF4-FFF2-40B4-BE49-F238E27FC236}">
                <a16:creationId xmlns:a16="http://schemas.microsoft.com/office/drawing/2014/main" id="{87F0B336-B672-4437-92AB-9C04CD9CFC48}"/>
              </a:ext>
            </a:extLst>
          </p:cNvPr>
          <p:cNvPicPr>
            <a:picLocks noChangeAspect="1"/>
          </p:cNvPicPr>
          <p:nvPr>
            <p:custDataLst>
              <p:tags r:id="rId5"/>
            </p:custDataLst>
          </p:nvPr>
        </p:nvPicPr>
        <p:blipFill>
          <a:blip r:embed="rId11"/>
          <a:stretch>
            <a:fillRect/>
          </a:stretch>
        </p:blipFill>
        <p:spPr>
          <a:xfrm>
            <a:off x="2717790" y="4504673"/>
            <a:ext cx="1203200" cy="634515"/>
          </a:xfrm>
          <a:prstGeom prst="rect">
            <a:avLst/>
          </a:prstGeom>
        </p:spPr>
      </p:pic>
      <p:sp>
        <p:nvSpPr>
          <p:cNvPr id="19" name="TextBox 18"/>
          <p:cNvSpPr txBox="1"/>
          <p:nvPr/>
        </p:nvSpPr>
        <p:spPr>
          <a:xfrm>
            <a:off x="4399033" y="4498386"/>
            <a:ext cx="4682481" cy="523220"/>
          </a:xfrm>
          <a:prstGeom prst="rect">
            <a:avLst/>
          </a:prstGeom>
          <a:noFill/>
        </p:spPr>
        <p:txBody>
          <a:bodyPr wrap="square" rtlCol="0">
            <a:spAutoFit/>
          </a:bodyPr>
          <a:lstStyle/>
          <a:p>
            <a:r>
              <a:rPr lang="en-US" dirty="0"/>
              <a:t>Continuity, mass conservation </a:t>
            </a:r>
          </a:p>
        </p:txBody>
      </p:sp>
    </p:spTree>
    <p:extLst>
      <p:ext uri="{BB962C8B-B14F-4D97-AF65-F5344CB8AC3E}">
        <p14:creationId xmlns:p14="http://schemas.microsoft.com/office/powerpoint/2010/main" val="21070158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a:t>Energy use (head loss) in flocculation controls velocity gradient</a:t>
            </a:r>
            <a:endParaRPr lang="en-US" sz="4000" dirty="0"/>
          </a:p>
        </p:txBody>
      </p:sp>
      <p:sp>
        <p:nvSpPr>
          <p:cNvPr id="3" name="Content Placeholder 2"/>
          <p:cNvSpPr>
            <a:spLocks noGrp="1"/>
          </p:cNvSpPr>
          <p:nvPr>
            <p:ph idx="1"/>
          </p:nvPr>
        </p:nvSpPr>
        <p:spPr>
          <a:xfrm>
            <a:off x="657426" y="1521779"/>
            <a:ext cx="7554230" cy="4525963"/>
          </a:xfrm>
        </p:spPr>
        <p:txBody>
          <a:bodyPr/>
          <a:lstStyle/>
          <a:p>
            <a:pPr>
              <a:lnSpc>
                <a:spcPct val="90000"/>
              </a:lnSpc>
            </a:pPr>
            <a:r>
              <a:rPr lang="en-US" sz="2800" dirty="0"/>
              <a:t>Some of the kinetic energy in the flow contraction…</a:t>
            </a:r>
          </a:p>
          <a:p>
            <a:pPr>
              <a:lnSpc>
                <a:spcPct val="90000"/>
              </a:lnSpc>
            </a:pPr>
            <a:r>
              <a:rPr lang="en-US" sz="2800" dirty="0"/>
              <a:t>…is dissipated through turbulence and viscosity</a:t>
            </a:r>
          </a:p>
          <a:p>
            <a:pPr>
              <a:lnSpc>
                <a:spcPct val="90000"/>
              </a:lnSpc>
            </a:pPr>
            <a:r>
              <a:rPr lang="en-US" sz="2800" dirty="0"/>
              <a:t>Given the water temperature and hence viscosity the energy dissipation produces velocity gradients</a:t>
            </a:r>
          </a:p>
          <a:p>
            <a:pPr>
              <a:lnSpc>
                <a:spcPct val="90000"/>
              </a:lnSpc>
            </a:pPr>
            <a:r>
              <a:rPr lang="en-US" sz="2800" dirty="0"/>
              <a:t>Given a total fluid deformation (</a:t>
            </a:r>
            <a:r>
              <a:rPr lang="en-US" sz="2800" dirty="0" err="1"/>
              <a:t>G</a:t>
            </a:r>
            <a:r>
              <a:rPr lang="en-US" sz="2800" baseline="-25000" dirty="0" err="1"/>
              <a:t>CS</a:t>
            </a:r>
            <a:r>
              <a:rPr lang="en-US" sz="2800" dirty="0" err="1">
                <a:latin typeface="Symbol" panose="05050102010706020507" pitchFamily="18" charset="2"/>
              </a:rPr>
              <a:t>q</a:t>
            </a:r>
            <a:r>
              <a:rPr lang="en-US" sz="2800" dirty="0"/>
              <a:t>), the relationship between head loss and G</a:t>
            </a:r>
            <a:r>
              <a:rPr lang="en-US" sz="2800" baseline="-25000" dirty="0"/>
              <a:t>CS</a:t>
            </a:r>
            <a:r>
              <a:rPr lang="en-US" sz="2800" dirty="0"/>
              <a:t> is </a:t>
            </a:r>
          </a:p>
          <a:p>
            <a:pPr>
              <a:lnSpc>
                <a:spcPct val="90000"/>
              </a:lnSpc>
            </a:pPr>
            <a:r>
              <a:rPr lang="en-US" sz="2800" dirty="0"/>
              <a:t>How can you achieve </a:t>
            </a:r>
            <a:r>
              <a:rPr lang="en-US" sz="2800" dirty="0" err="1"/>
              <a:t>G</a:t>
            </a:r>
            <a:r>
              <a:rPr lang="en-US" sz="2800" baseline="-25000" dirty="0" err="1"/>
              <a:t>CS</a:t>
            </a:r>
            <a:r>
              <a:rPr lang="en-US" sz="2800" dirty="0" err="1">
                <a:latin typeface="Symbol" panose="05050102010706020507" pitchFamily="18" charset="2"/>
              </a:rPr>
              <a:t>q</a:t>
            </a:r>
            <a:r>
              <a:rPr lang="en-US" sz="2800" dirty="0"/>
              <a:t> with less energy?</a:t>
            </a:r>
          </a:p>
        </p:txBody>
      </p:sp>
      <p:pic>
        <p:nvPicPr>
          <p:cNvPr id="6" name="Picture 5">
            <a:extLst>
              <a:ext uri="{FF2B5EF4-FFF2-40B4-BE49-F238E27FC236}">
                <a16:creationId xmlns:a16="http://schemas.microsoft.com/office/drawing/2014/main" id="{1A20A1C4-8E39-4DC6-8690-38FD334E585B}"/>
              </a:ext>
            </a:extLst>
          </p:cNvPr>
          <p:cNvPicPr>
            <a:picLocks noChangeAspect="1"/>
          </p:cNvPicPr>
          <p:nvPr>
            <p:custDataLst>
              <p:tags r:id="rId1"/>
            </p:custDataLst>
          </p:nvPr>
        </p:nvPicPr>
        <p:blipFill>
          <a:blip r:embed="rId9"/>
          <a:stretch>
            <a:fillRect/>
          </a:stretch>
        </p:blipFill>
        <p:spPr>
          <a:xfrm>
            <a:off x="9410623" y="2592492"/>
            <a:ext cx="1541486" cy="274286"/>
          </a:xfrm>
          <a:prstGeom prst="rect">
            <a:avLst/>
          </a:prstGeom>
        </p:spPr>
      </p:pic>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099089" y="1510903"/>
            <a:ext cx="2276572" cy="727771"/>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8239661" y="3779066"/>
            <a:ext cx="1539657" cy="729599"/>
          </a:xfrm>
          <a:prstGeom prst="rect">
            <a:avLst/>
          </a:prstGeom>
        </p:spPr>
      </p:pic>
      <p:pic>
        <p:nvPicPr>
          <p:cNvPr id="5" name="Picture 4"/>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0237375" y="3925613"/>
            <a:ext cx="1287315" cy="347428"/>
          </a:xfrm>
          <a:prstGeom prst="rect">
            <a:avLst/>
          </a:prstGeom>
        </p:spPr>
      </p:pic>
      <p:pic>
        <p:nvPicPr>
          <p:cNvPr id="10" name="Picture 9"/>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8857701" y="5166264"/>
            <a:ext cx="2634971" cy="689373"/>
          </a:xfrm>
          <a:prstGeom prst="rect">
            <a:avLst/>
          </a:prstGeom>
        </p:spPr>
      </p:pic>
      <p:cxnSp>
        <p:nvCxnSpPr>
          <p:cNvPr id="12" name="Straight Arrow Connector 11"/>
          <p:cNvCxnSpPr>
            <a:cxnSpLocks/>
          </p:cNvCxnSpPr>
          <p:nvPr/>
        </p:nvCxnSpPr>
        <p:spPr>
          <a:xfrm flipH="1">
            <a:off x="9779318" y="2080561"/>
            <a:ext cx="1101714" cy="51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8889719" y="6020813"/>
            <a:ext cx="2020571" cy="672916"/>
          </a:xfrm>
          <a:prstGeom prst="rect">
            <a:avLst/>
          </a:prstGeom>
        </p:spPr>
      </p:pic>
      <p:cxnSp>
        <p:nvCxnSpPr>
          <p:cNvPr id="13" name="Straight Arrow Connector 12">
            <a:extLst>
              <a:ext uri="{FF2B5EF4-FFF2-40B4-BE49-F238E27FC236}">
                <a16:creationId xmlns:a16="http://schemas.microsoft.com/office/drawing/2014/main" id="{02393C76-9F51-4AC0-A505-95C923F7BFF0}"/>
              </a:ext>
            </a:extLst>
          </p:cNvPr>
          <p:cNvCxnSpPr>
            <a:cxnSpLocks/>
          </p:cNvCxnSpPr>
          <p:nvPr/>
        </p:nvCxnSpPr>
        <p:spPr>
          <a:xfrm flipH="1">
            <a:off x="9779318" y="2896273"/>
            <a:ext cx="1018822" cy="1029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5915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design inputs for flocculation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30432" y="1600200"/>
                <a:ext cx="6055149" cy="4525963"/>
              </a:xfrm>
            </p:spPr>
            <p:txBody>
              <a:bodyPr/>
              <a:lstStyle/>
              <a:p>
                <a:r>
                  <a:rPr lang="en-US" sz="2800" dirty="0"/>
                  <a:t>We need collisions and thus </a:t>
                </a:r>
                <a:r>
                  <a:rPr lang="en-US" sz="2800" dirty="0" err="1"/>
                  <a:t>G</a:t>
                </a:r>
                <a:r>
                  <a:rPr lang="en-US" sz="2800" baseline="-25000" dirty="0" err="1"/>
                  <a:t>CS</a:t>
                </a:r>
                <a:r>
                  <a:rPr lang="en-US" sz="2800" dirty="0" err="1">
                    <a:latin typeface="Symbol" pitchFamily="18" charset="2"/>
                  </a:rPr>
                  <a:t>q</a:t>
                </a:r>
                <a:r>
                  <a:rPr lang="en-US" sz="2800" dirty="0"/>
                  <a:t> is a logical design specification</a:t>
                </a:r>
              </a:p>
              <a:p>
                <a:r>
                  <a:rPr lang="en-US" sz="2800" dirty="0"/>
                  <a:t>We need to specify energy use</a:t>
                </a:r>
              </a:p>
              <a:p>
                <a:pPr lvl="1"/>
                <a:r>
                  <a:rPr lang="en-US" sz="2400" dirty="0"/>
                  <a:t>Velocity gradient - G</a:t>
                </a:r>
                <a:r>
                  <a:rPr lang="en-US" sz="2400" baseline="-25000" dirty="0"/>
                  <a:t>CS</a:t>
                </a:r>
                <a:r>
                  <a:rPr lang="en-US" sz="2400" dirty="0"/>
                  <a:t> </a:t>
                </a:r>
              </a:p>
              <a:p>
                <a:pPr lvl="1"/>
                <a:r>
                  <a:rPr lang="en-US" sz="2400" dirty="0"/>
                  <a:t>Energy dissipation rate -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a:rPr>
                          <m:t>𝜀</m:t>
                        </m:r>
                      </m:e>
                    </m:acc>
                  </m:oMath>
                </a14:m>
                <a:endParaRPr lang="en-US" sz="2400" dirty="0"/>
              </a:p>
              <a:p>
                <a:pPr lvl="1"/>
                <a:r>
                  <a:rPr lang="en-US" sz="2400" b="1" dirty="0"/>
                  <a:t>Total head loss - </a:t>
                </a:r>
                <a14:m>
                  <m:oMath xmlns:m="http://schemas.openxmlformats.org/officeDocument/2006/math">
                    <m:sSub>
                      <m:sSubPr>
                        <m:ctrlPr>
                          <a:rPr lang="en-US" sz="2400" b="1" i="1">
                            <a:latin typeface="Cambria Math" panose="02040503050406030204" pitchFamily="18" charset="0"/>
                          </a:rPr>
                        </m:ctrlPr>
                      </m:sSubPr>
                      <m:e>
                        <m:r>
                          <a:rPr lang="en-US" sz="2400" b="1" i="1">
                            <a:latin typeface="Cambria Math"/>
                          </a:rPr>
                          <m:t>𝒉</m:t>
                        </m:r>
                      </m:e>
                      <m:sub>
                        <m:r>
                          <a:rPr lang="en-US" sz="2400" b="1" i="1">
                            <a:latin typeface="Cambria Math"/>
                          </a:rPr>
                          <m:t>𝑭𝒍𝒐𝒄</m:t>
                        </m:r>
                      </m:sub>
                    </m:sSub>
                  </m:oMath>
                </a14:m>
                <a:endParaRPr lang="en-US" sz="2400" b="1" dirty="0"/>
              </a:p>
              <a:p>
                <a:r>
                  <a:rPr lang="en-US" sz="2800" dirty="0"/>
                  <a:t>Or specify </a:t>
                </a:r>
                <a:r>
                  <a:rPr lang="en-US" sz="2800" dirty="0">
                    <a:latin typeface="Symbol" pitchFamily="18" charset="2"/>
                  </a:rPr>
                  <a:t>q</a:t>
                </a:r>
              </a:p>
              <a:p>
                <a:pPr lvl="1"/>
                <a:r>
                  <a:rPr lang="en-US" sz="2400" dirty="0"/>
                  <a:t>More time helps diffusion of coagulant nanoparticles to clay surfaces</a:t>
                </a:r>
              </a:p>
              <a:p>
                <a:pPr lvl="1"/>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330432" y="1600200"/>
                <a:ext cx="6055149" cy="4525963"/>
              </a:xfrm>
              <a:blipFill>
                <a:blip r:embed="rId4"/>
                <a:stretch>
                  <a:fillRect l="-3924" t="-6604" r="-2012"/>
                </a:stretch>
              </a:blipFill>
            </p:spPr>
            <p:txBody>
              <a:bodyPr/>
              <a:lstStyle/>
              <a:p>
                <a:r>
                  <a:rPr lang="en-US">
                    <a:noFill/>
                  </a:rPr>
                  <a:t> </a:t>
                </a:r>
              </a:p>
            </p:txBody>
          </p:sp>
        </mc:Fallback>
      </mc:AlternateContent>
      <p:sp>
        <p:nvSpPr>
          <p:cNvPr id="7" name="TextBox 6"/>
          <p:cNvSpPr txBox="1"/>
          <p:nvPr/>
        </p:nvSpPr>
        <p:spPr>
          <a:xfrm>
            <a:off x="7756004" y="2892860"/>
            <a:ext cx="4233087" cy="1200329"/>
          </a:xfrm>
          <a:prstGeom prst="rect">
            <a:avLst/>
          </a:prstGeom>
          <a:noFill/>
        </p:spPr>
        <p:txBody>
          <a:bodyPr wrap="square" rtlCol="0">
            <a:spAutoFit/>
          </a:bodyPr>
          <a:lstStyle/>
          <a:p>
            <a:r>
              <a:rPr lang="en-US" sz="2400" dirty="0"/>
              <a:t>Higher G</a:t>
            </a:r>
            <a:r>
              <a:rPr lang="en-US" sz="2400" baseline="-25000" dirty="0"/>
              <a:t>CS</a:t>
            </a:r>
            <a:r>
              <a:rPr lang="en-US" sz="2400" dirty="0"/>
              <a:t> means smaller flocs and more elevation drop (head loss) through flocculator</a:t>
            </a:r>
          </a:p>
        </p:txBody>
      </p:sp>
      <p:sp>
        <p:nvSpPr>
          <p:cNvPr id="8" name="TextBox 7"/>
          <p:cNvSpPr txBox="1"/>
          <p:nvPr/>
        </p:nvSpPr>
        <p:spPr>
          <a:xfrm>
            <a:off x="8258814" y="4248410"/>
            <a:ext cx="2685351" cy="523220"/>
          </a:xfrm>
          <a:prstGeom prst="rect">
            <a:avLst/>
          </a:prstGeom>
          <a:noFill/>
        </p:spPr>
        <p:txBody>
          <a:bodyPr wrap="none" rtlCol="0">
            <a:spAutoFit/>
          </a:bodyPr>
          <a:lstStyle/>
          <a:p>
            <a:r>
              <a:rPr lang="en-US" dirty="0"/>
              <a:t>Current approach</a:t>
            </a:r>
          </a:p>
        </p:txBody>
      </p:sp>
      <p:cxnSp>
        <p:nvCxnSpPr>
          <p:cNvPr id="10" name="Straight Arrow Connector 9"/>
          <p:cNvCxnSpPr>
            <a:cxnSpLocks/>
            <a:stCxn id="8" idx="1"/>
          </p:cNvCxnSpPr>
          <p:nvPr/>
        </p:nvCxnSpPr>
        <p:spPr>
          <a:xfrm flipH="1" flipV="1">
            <a:off x="5116530" y="4093189"/>
            <a:ext cx="3142284" cy="4168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97463" y="2041912"/>
            <a:ext cx="2750171" cy="780801"/>
          </a:xfrm>
          <a:prstGeom prst="rect">
            <a:avLst/>
          </a:prstGeom>
        </p:spPr>
      </p:pic>
    </p:spTree>
    <p:extLst>
      <p:ext uri="{BB962C8B-B14F-4D97-AF65-F5344CB8AC3E}">
        <p14:creationId xmlns:p14="http://schemas.microsoft.com/office/powerpoint/2010/main" val="2286566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Our current choice of parameter that sets energy input is head loss</a:t>
            </a:r>
            <a:endParaRPr lang="en-US" dirty="0"/>
          </a:p>
        </p:txBody>
      </p:sp>
      <p:sp>
        <p:nvSpPr>
          <p:cNvPr id="3" name="Content Placeholder 2"/>
          <p:cNvSpPr>
            <a:spLocks noGrp="1"/>
          </p:cNvSpPr>
          <p:nvPr>
            <p:ph idx="1"/>
          </p:nvPr>
        </p:nvSpPr>
        <p:spPr>
          <a:xfrm>
            <a:off x="1434660" y="1600200"/>
            <a:ext cx="8686800" cy="4525963"/>
          </a:xfrm>
        </p:spPr>
        <p:txBody>
          <a:bodyPr/>
          <a:lstStyle/>
          <a:p>
            <a:r>
              <a:rPr lang="en-US" sz="2800" dirty="0"/>
              <a:t>Expansion head loss is independent of temperature</a:t>
            </a:r>
          </a:p>
          <a:p>
            <a:r>
              <a:rPr lang="en-US" sz="2800" dirty="0"/>
              <a:t>Velocity gradient is f(temperature)</a:t>
            </a:r>
          </a:p>
          <a:p>
            <a:r>
              <a:rPr lang="en-US" sz="2800" dirty="0"/>
              <a:t>Start with (G</a:t>
            </a:r>
            <a:r>
              <a:rPr lang="en-US" sz="2800" baseline="-25000" dirty="0"/>
              <a:t>CS,</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a:t>
            </a:r>
            <a:r>
              <a:rPr lang="en-US" sz="2400" dirty="0">
                <a:latin typeface="Symbol" pitchFamily="18" charset="2"/>
              </a:rPr>
              <a:t>q</a:t>
            </a:r>
            <a:endParaRPr lang="en-US" sz="2400" dirty="0"/>
          </a:p>
          <a:p>
            <a:pPr lvl="1"/>
            <a:r>
              <a:rPr lang="en-US" sz="2400" dirty="0"/>
              <a:t>Calculate </a:t>
            </a:r>
            <a:r>
              <a:rPr lang="en-US" sz="2400" i="1" dirty="0" err="1"/>
              <a:t>h</a:t>
            </a:r>
            <a:r>
              <a:rPr lang="en-US" sz="2400" i="1" baseline="-25000" dirty="0" err="1"/>
              <a:t>Floc</a:t>
            </a:r>
            <a:endParaRPr lang="en-US" sz="2400" i="1" dirty="0"/>
          </a:p>
          <a:p>
            <a:r>
              <a:rPr lang="en-US" sz="2800" dirty="0"/>
              <a:t>Start with (</a:t>
            </a:r>
            <a:r>
              <a:rPr lang="en-US" sz="2800" i="1" dirty="0" err="1"/>
              <a:t>h</a:t>
            </a:r>
            <a:r>
              <a:rPr lang="en-US" sz="2800" i="1" baseline="-25000" dirty="0" err="1"/>
              <a:t>Floc</a:t>
            </a:r>
            <a:r>
              <a:rPr lang="en-US" sz="2800" dirty="0"/>
              <a:t>, </a:t>
            </a:r>
            <a:r>
              <a:rPr lang="en-US" sz="2800" dirty="0" err="1"/>
              <a:t>G</a:t>
            </a:r>
            <a:r>
              <a:rPr lang="en-US" sz="2800" baseline="-25000" dirty="0" err="1"/>
              <a:t>CS</a:t>
            </a:r>
            <a:r>
              <a:rPr lang="en-US" sz="2800" dirty="0" err="1">
                <a:latin typeface="Symbol" pitchFamily="18" charset="2"/>
              </a:rPr>
              <a:t>q</a:t>
            </a:r>
            <a:r>
              <a:rPr lang="en-US" sz="2800" dirty="0"/>
              <a:t>) and cold temperature</a:t>
            </a:r>
          </a:p>
          <a:p>
            <a:pPr lvl="1"/>
            <a:r>
              <a:rPr lang="en-US" sz="2400" dirty="0"/>
              <a:t>Calculate G</a:t>
            </a:r>
            <a:r>
              <a:rPr lang="en-US" sz="2400" baseline="-25000" dirty="0"/>
              <a:t>CS</a:t>
            </a:r>
            <a:endParaRPr lang="en-US" sz="2400" dirty="0">
              <a:latin typeface="Symbol" pitchFamily="18" charset="2"/>
            </a:endParaRPr>
          </a:p>
          <a:p>
            <a:pPr lvl="1"/>
            <a:r>
              <a:rPr lang="en-US" sz="2400" dirty="0"/>
              <a:t>Calculate </a:t>
            </a:r>
            <a:r>
              <a:rPr lang="en-US" sz="2400" dirty="0">
                <a:latin typeface="Symbol" pitchFamily="18" charset="2"/>
              </a:rPr>
              <a:t>q</a:t>
            </a:r>
            <a:endParaRPr lang="en-US" sz="2400" dirty="0"/>
          </a:p>
          <a:p>
            <a:r>
              <a:rPr lang="en-US" sz="2800" dirty="0"/>
              <a:t>G</a:t>
            </a:r>
            <a:r>
              <a:rPr lang="en-US" sz="2800" baseline="-25000" dirty="0"/>
              <a:t>CS</a:t>
            </a:r>
            <a:r>
              <a:rPr lang="en-US" sz="2800" dirty="0"/>
              <a:t>(and hence </a:t>
            </a:r>
            <a:r>
              <a:rPr lang="en-US" sz="2800" dirty="0" err="1"/>
              <a:t>G</a:t>
            </a:r>
            <a:r>
              <a:rPr lang="en-US" sz="2800" baseline="-25000" dirty="0" err="1"/>
              <a:t>CS</a:t>
            </a:r>
            <a:r>
              <a:rPr lang="en-US" sz="2800" dirty="0" err="1">
                <a:latin typeface="Symbol" pitchFamily="18" charset="2"/>
              </a:rPr>
              <a:t>q</a:t>
            </a:r>
            <a:r>
              <a:rPr lang="en-US" sz="2800" dirty="0"/>
              <a:t>) will increase when the flocculator is operated at warmer temperatures due to decrease in viscosity</a:t>
            </a:r>
          </a:p>
          <a:p>
            <a:pPr lvl="1"/>
            <a:endParaRPr lang="en-US" sz="2400" dirty="0"/>
          </a:p>
          <a:p>
            <a:pPr lvl="1"/>
            <a:endParaRPr lang="en-US" sz="2400" dirty="0"/>
          </a:p>
        </p:txBody>
      </p:sp>
      <p:sp>
        <p:nvSpPr>
          <p:cNvPr id="8" name="TextBox 7"/>
          <p:cNvSpPr txBox="1"/>
          <p:nvPr/>
        </p:nvSpPr>
        <p:spPr>
          <a:xfrm>
            <a:off x="1058380" y="4644828"/>
            <a:ext cx="922492" cy="523220"/>
          </a:xfrm>
          <a:prstGeom prst="rect">
            <a:avLst/>
          </a:prstGeom>
          <a:noFill/>
        </p:spPr>
        <p:txBody>
          <a:bodyPr wrap="square" rtlCol="0">
            <a:spAutoFit/>
          </a:bodyPr>
          <a:lstStyle/>
          <a:p>
            <a:r>
              <a:rPr lang="en-US" sz="1400" dirty="0"/>
              <a:t>Current approach</a:t>
            </a:r>
          </a:p>
        </p:txBody>
      </p:sp>
      <p:sp>
        <p:nvSpPr>
          <p:cNvPr id="10" name="TextBox 9"/>
          <p:cNvSpPr txBox="1"/>
          <p:nvPr/>
        </p:nvSpPr>
        <p:spPr>
          <a:xfrm>
            <a:off x="957229" y="4100791"/>
            <a:ext cx="728084" cy="276999"/>
          </a:xfrm>
          <a:prstGeom prst="rect">
            <a:avLst/>
          </a:prstGeom>
          <a:noFill/>
        </p:spPr>
        <p:txBody>
          <a:bodyPr wrap="none" rtlCol="0">
            <a:spAutoFit/>
          </a:bodyPr>
          <a:lstStyle/>
          <a:p>
            <a:r>
              <a:rPr lang="en-US" sz="1200" dirty="0"/>
              <a:t>Option 2</a:t>
            </a:r>
          </a:p>
        </p:txBody>
      </p:sp>
      <p:sp>
        <p:nvSpPr>
          <p:cNvPr id="12" name="TextBox 11"/>
          <p:cNvSpPr txBox="1"/>
          <p:nvPr/>
        </p:nvSpPr>
        <p:spPr>
          <a:xfrm>
            <a:off x="977460" y="2695367"/>
            <a:ext cx="728084" cy="276999"/>
          </a:xfrm>
          <a:prstGeom prst="rect">
            <a:avLst/>
          </a:prstGeom>
          <a:noFill/>
        </p:spPr>
        <p:txBody>
          <a:bodyPr wrap="none" rtlCol="0">
            <a:spAutoFit/>
          </a:bodyPr>
          <a:lstStyle/>
          <a:p>
            <a:r>
              <a:rPr lang="en-US" sz="1200" dirty="0"/>
              <a:t>Option 1</a:t>
            </a:r>
          </a:p>
        </p:txBody>
      </p:sp>
      <p:pic>
        <p:nvPicPr>
          <p:cNvPr id="9" name="Picture 8"/>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0122318" y="3492756"/>
            <a:ext cx="1942975" cy="508329"/>
          </a:xfrm>
          <a:prstGeom prst="rect">
            <a:avLst/>
          </a:prstGeom>
        </p:spPr>
      </p:pic>
      <p:pic>
        <p:nvPicPr>
          <p:cNvPr id="4" name="Picture 3"/>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0271858" y="2173748"/>
            <a:ext cx="1127569" cy="449450"/>
          </a:xfrm>
          <a:prstGeom prst="rect">
            <a:avLst/>
          </a:prstGeom>
        </p:spPr>
      </p:pic>
      <p:pic>
        <p:nvPicPr>
          <p:cNvPr id="13" name="Picture 12"/>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0182562" y="4204668"/>
            <a:ext cx="1595714" cy="497603"/>
          </a:xfrm>
          <a:prstGeom prst="rect">
            <a:avLst/>
          </a:prstGeom>
        </p:spPr>
      </p:pic>
      <p:pic>
        <p:nvPicPr>
          <p:cNvPr id="16" name="Picture 15"/>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10182562" y="5589641"/>
            <a:ext cx="1778286" cy="607999"/>
          </a:xfrm>
          <a:prstGeom prst="rect">
            <a:avLst/>
          </a:prstGeom>
        </p:spPr>
      </p:pic>
      <p:sp>
        <p:nvSpPr>
          <p:cNvPr id="23" name="Rectangle 22"/>
          <p:cNvSpPr/>
          <p:nvPr/>
        </p:nvSpPr>
        <p:spPr>
          <a:xfrm>
            <a:off x="977460" y="4007894"/>
            <a:ext cx="7609492" cy="13887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53501" y="2833866"/>
            <a:ext cx="1023941" cy="518984"/>
          </a:xfrm>
          <a:prstGeom prst="rect">
            <a:avLst/>
          </a:prstGeom>
        </p:spPr>
      </p:pic>
      <p:pic>
        <p:nvPicPr>
          <p:cNvPr id="18" name="Picture 17"/>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0305519" y="1549253"/>
            <a:ext cx="1093908" cy="573548"/>
          </a:xfrm>
          <a:prstGeom prst="rect">
            <a:avLst/>
          </a:prstGeom>
        </p:spPr>
      </p:pic>
      <p:pic>
        <p:nvPicPr>
          <p:cNvPr id="14" name="Picture 13"/>
          <p:cNvPicPr>
            <a:picLocks noChangeAspect="1"/>
          </p:cNvPicPr>
          <p:nvPr>
            <p:custDataLst>
              <p:tags r:id="rId7"/>
            </p:custDataLst>
          </p:nvPr>
        </p:nvPicPr>
        <p:blipFill>
          <a:blip r:embed="rId14" cstate="print">
            <a:extLst>
              <a:ext uri="{28A0092B-C50C-407E-A947-70E740481C1C}">
                <a14:useLocalDpi xmlns:a14="http://schemas.microsoft.com/office/drawing/2010/main" val="0"/>
              </a:ext>
            </a:extLst>
          </a:blip>
          <a:stretch>
            <a:fillRect/>
          </a:stretch>
        </p:blipFill>
        <p:spPr>
          <a:xfrm>
            <a:off x="10271858" y="4871403"/>
            <a:ext cx="887010" cy="449581"/>
          </a:xfrm>
          <a:prstGeom prst="rect">
            <a:avLst/>
          </a:prstGeom>
        </p:spPr>
      </p:pic>
    </p:spTree>
    <p:extLst>
      <p:ext uri="{BB962C8B-B14F-4D97-AF65-F5344CB8AC3E}">
        <p14:creationId xmlns:p14="http://schemas.microsoft.com/office/powerpoint/2010/main" val="3327292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28" name="Rectangle 20" descr="Wide downward diagonal"/>
          <p:cNvSpPr>
            <a:spLocks noChangeArrowheads="1"/>
          </p:cNvSpPr>
          <p:nvPr/>
        </p:nvSpPr>
        <p:spPr bwMode="auto">
          <a:xfrm>
            <a:off x="10384405" y="3250893"/>
            <a:ext cx="400050" cy="749300"/>
          </a:xfrm>
          <a:prstGeom prst="rect">
            <a:avLst/>
          </a:prstGeom>
          <a:pattFill prst="wdDnDiag">
            <a:fgClr>
              <a:srgbClr val="000000"/>
            </a:fgClr>
            <a:bgClr>
              <a:schemeClr val="bg1"/>
            </a:bgClr>
          </a:pattFill>
          <a:ln w="12700">
            <a:solidFill>
              <a:schemeClr val="tx1"/>
            </a:solidFill>
            <a:miter lim="800000"/>
            <a:headEnd type="none" w="lg" len="med"/>
            <a:tailEnd type="none" w="lg" len="med"/>
          </a:ln>
          <a:effectLst/>
        </p:spPr>
        <p:txBody>
          <a:bodyPr wrap="square" anchor="ctr">
            <a:noAutofit/>
          </a:bodyPr>
          <a:lstStyle/>
          <a:p>
            <a:endParaRPr lang="en-US"/>
          </a:p>
        </p:txBody>
      </p:sp>
      <p:sp>
        <p:nvSpPr>
          <p:cNvPr id="119821" name="Rectangle 13"/>
          <p:cNvSpPr>
            <a:spLocks noGrp="1" noChangeArrowheads="1"/>
          </p:cNvSpPr>
          <p:nvPr>
            <p:ph type="title"/>
          </p:nvPr>
        </p:nvSpPr>
        <p:spPr>
          <a:xfrm>
            <a:off x="662152" y="304800"/>
            <a:ext cx="8534400" cy="1143000"/>
          </a:xfrm>
          <a:effectLst/>
        </p:spPr>
        <p:txBody>
          <a:bodyPr/>
          <a:lstStyle/>
          <a:p>
            <a:r>
              <a:rPr lang="en-US" sz="3600" dirty="0"/>
              <a:t>Design the reactor geometry to get the target velocity gradient</a:t>
            </a:r>
          </a:p>
        </p:txBody>
      </p:sp>
      <p:grpSp>
        <p:nvGrpSpPr>
          <p:cNvPr id="119819" name="Group 11"/>
          <p:cNvGrpSpPr>
            <a:grpSpLocks/>
          </p:cNvGrpSpPr>
          <p:nvPr/>
        </p:nvGrpSpPr>
        <p:grpSpPr bwMode="auto">
          <a:xfrm>
            <a:off x="8863580" y="2766706"/>
            <a:ext cx="2422525" cy="1385887"/>
            <a:chOff x="457" y="3033"/>
            <a:chExt cx="1526" cy="873"/>
          </a:xfrm>
        </p:grpSpPr>
        <p:pic>
          <p:nvPicPr>
            <p:cNvPr id="119812" name="Picture 4 1" descr="50 Lps 2 bays-Model top"/>
            <p:cNvPicPr>
              <a:picLocks noChangeAspect="1" noChangeArrowheads="1"/>
            </p:cNvPicPr>
            <p:nvPr/>
          </p:nvPicPr>
          <p:blipFill>
            <a:blip r:embed="rId10" cstate="screen">
              <a:clrChange>
                <a:clrFrom>
                  <a:srgbClr val="FFFFFF"/>
                </a:clrFrom>
                <a:clrTo>
                  <a:srgbClr val="FFFFFF">
                    <a:alpha val="0"/>
                  </a:srgbClr>
                </a:clrTo>
              </a:clrChange>
              <a:lum bright="-100000"/>
            </a:blip>
            <a:srcRect l="5946" t="59563" r="64478" b="17877"/>
            <a:stretch>
              <a:fillRect/>
            </a:stretch>
          </p:blipFill>
          <p:spPr bwMode="auto">
            <a:xfrm>
              <a:off x="457" y="3033"/>
              <a:ext cx="1526" cy="873"/>
            </a:xfrm>
            <a:prstGeom prst="rect">
              <a:avLst/>
            </a:prstGeom>
            <a:noFill/>
          </p:spPr>
        </p:pic>
        <p:sp>
          <p:nvSpPr>
            <p:cNvPr id="119813" name="Line 5"/>
            <p:cNvSpPr>
              <a:spLocks noChangeShapeType="1"/>
            </p:cNvSpPr>
            <p:nvPr/>
          </p:nvSpPr>
          <p:spPr bwMode="auto">
            <a:xfrm>
              <a:off x="1234" y="3333"/>
              <a:ext cx="0" cy="49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4" name="Text Box 6"/>
            <p:cNvSpPr txBox="1">
              <a:spLocks noChangeArrowheads="1"/>
            </p:cNvSpPr>
            <p:nvPr/>
          </p:nvSpPr>
          <p:spPr bwMode="auto">
            <a:xfrm>
              <a:off x="1115" y="3475"/>
              <a:ext cx="237" cy="212"/>
            </a:xfrm>
            <a:prstGeom prst="rect">
              <a:avLst/>
            </a:prstGeom>
            <a:solidFill>
              <a:schemeClr val="bg1"/>
            </a:solidFill>
            <a:ln w="12700">
              <a:noFill/>
              <a:miter lim="800000"/>
              <a:headEnd type="none" w="lg" len="med"/>
              <a:tailEnd type="none" w="lg" len="med"/>
            </a:ln>
            <a:effectLst/>
          </p:spPr>
          <p:txBody>
            <a:bodyPr wrap="none">
              <a:spAutoFit/>
            </a:bodyPr>
            <a:lstStyle/>
            <a:p>
              <a:r>
                <a:rPr lang="en-US" sz="1600" dirty="0"/>
                <a:t>W</a:t>
              </a:r>
            </a:p>
          </p:txBody>
        </p:sp>
        <p:sp>
          <p:nvSpPr>
            <p:cNvPr id="119815" name="Line 7"/>
            <p:cNvSpPr>
              <a:spLocks noChangeShapeType="1"/>
            </p:cNvSpPr>
            <p:nvPr/>
          </p:nvSpPr>
          <p:spPr bwMode="auto">
            <a:xfrm rot="-5400000">
              <a:off x="959" y="3459"/>
              <a:ext cx="0" cy="267"/>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119816" name="Text Box 8"/>
            <p:cNvSpPr txBox="1">
              <a:spLocks noChangeArrowheads="1"/>
            </p:cNvSpPr>
            <p:nvPr/>
          </p:nvSpPr>
          <p:spPr bwMode="auto">
            <a:xfrm>
              <a:off x="863" y="3388"/>
              <a:ext cx="146" cy="250"/>
            </a:xfrm>
            <a:prstGeom prst="rect">
              <a:avLst/>
            </a:prstGeom>
            <a:noFill/>
            <a:ln w="12700">
              <a:noFill/>
              <a:miter lim="800000"/>
              <a:headEnd type="none" w="lg" len="med"/>
              <a:tailEnd type="none" w="lg" len="med"/>
            </a:ln>
            <a:effectLst/>
          </p:spPr>
          <p:txBody>
            <a:bodyPr>
              <a:spAutoFit/>
            </a:bodyPr>
            <a:lstStyle/>
            <a:p>
              <a:r>
                <a:rPr lang="en-US" sz="2000"/>
                <a:t>S</a:t>
              </a:r>
            </a:p>
          </p:txBody>
        </p:sp>
      </p:grpSp>
      <p:sp>
        <p:nvSpPr>
          <p:cNvPr id="119827" name="Rectangle 19"/>
          <p:cNvSpPr>
            <a:spLocks noChangeArrowheads="1"/>
          </p:cNvSpPr>
          <p:nvPr/>
        </p:nvSpPr>
        <p:spPr bwMode="auto">
          <a:xfrm>
            <a:off x="10433618" y="3508068"/>
            <a:ext cx="312737" cy="304800"/>
          </a:xfrm>
          <a:prstGeom prst="rect">
            <a:avLst/>
          </a:prstGeom>
          <a:solidFill>
            <a:schemeClr val="bg1"/>
          </a:solidFill>
          <a:ln w="12700">
            <a:noFill/>
            <a:miter lim="800000"/>
            <a:headEnd type="none" w="lg" len="med"/>
            <a:tailEnd type="none" w="lg" len="med"/>
          </a:ln>
          <a:effectLst/>
        </p:spPr>
        <p:txBody>
          <a:bodyPr wrap="none">
            <a:noAutofit/>
          </a:bodyPr>
          <a:lstStyle/>
          <a:p>
            <a:r>
              <a:rPr lang="en-US" sz="1400"/>
              <a:t>A</a:t>
            </a:r>
          </a:p>
        </p:txBody>
      </p:sp>
      <p:pic>
        <p:nvPicPr>
          <p:cNvPr id="48" name="Picture 2"/>
          <p:cNvPicPr>
            <a:picLocks noChangeAspect="1" noChangeArrowheads="1"/>
          </p:cNvPicPr>
          <p:nvPr/>
        </p:nvPicPr>
        <p:blipFill>
          <a:blip r:embed="rId11" cstate="print">
            <a:clrChange>
              <a:clrFrom>
                <a:srgbClr val="212830"/>
              </a:clrFrom>
              <a:clrTo>
                <a:srgbClr val="212830">
                  <a:alpha val="0"/>
                </a:srgbClr>
              </a:clrTo>
            </a:clrChange>
            <a:lum bright="10000"/>
          </a:blip>
          <a:srcRect/>
          <a:stretch>
            <a:fillRect/>
          </a:stretch>
        </p:blipFill>
        <p:spPr bwMode="auto">
          <a:xfrm>
            <a:off x="9415781" y="48616"/>
            <a:ext cx="2496836" cy="1399184"/>
          </a:xfrm>
          <a:prstGeom prst="rect">
            <a:avLst/>
          </a:prstGeom>
          <a:noFill/>
          <a:ln w="9525">
            <a:noFill/>
            <a:miter lim="800000"/>
            <a:headEnd/>
            <a:tailEnd/>
          </a:ln>
        </p:spPr>
      </p:pic>
      <p:sp>
        <p:nvSpPr>
          <p:cNvPr id="3" name="TextBox 2"/>
          <p:cNvSpPr txBox="1"/>
          <p:nvPr/>
        </p:nvSpPr>
        <p:spPr>
          <a:xfrm>
            <a:off x="7156211" y="1700157"/>
            <a:ext cx="4080681" cy="954107"/>
          </a:xfrm>
          <a:prstGeom prst="rect">
            <a:avLst/>
          </a:prstGeom>
          <a:noFill/>
        </p:spPr>
        <p:txBody>
          <a:bodyPr wrap="square" rtlCol="0">
            <a:spAutoFit/>
          </a:bodyPr>
          <a:lstStyle/>
          <a:p>
            <a:r>
              <a:rPr lang="en-US" dirty="0"/>
              <a:t>Kinetic energy dissipated per residence time</a:t>
            </a:r>
          </a:p>
        </p:txBody>
      </p:sp>
      <p:sp>
        <p:nvSpPr>
          <p:cNvPr id="39" name="TextBox 38"/>
          <p:cNvSpPr txBox="1"/>
          <p:nvPr/>
        </p:nvSpPr>
        <p:spPr>
          <a:xfrm>
            <a:off x="7092146" y="2719736"/>
            <a:ext cx="1730606" cy="523220"/>
          </a:xfrm>
          <a:prstGeom prst="rect">
            <a:avLst/>
          </a:prstGeom>
          <a:noFill/>
        </p:spPr>
        <p:txBody>
          <a:bodyPr wrap="square" rtlCol="0">
            <a:spAutoFit/>
          </a:bodyPr>
          <a:lstStyle/>
          <a:p>
            <a:r>
              <a:rPr lang="en-US" dirty="0"/>
              <a:t>Continuity</a:t>
            </a:r>
          </a:p>
        </p:txBody>
      </p:sp>
      <p:sp>
        <p:nvSpPr>
          <p:cNvPr id="10" name="Freeform 9"/>
          <p:cNvSpPr/>
          <p:nvPr/>
        </p:nvSpPr>
        <p:spPr>
          <a:xfrm>
            <a:off x="3069175" y="2821724"/>
            <a:ext cx="1815747" cy="97056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748522 w 1748522"/>
              <a:gd name="connsiteY0" fmla="*/ 640543 h 640543"/>
              <a:gd name="connsiteX1" fmla="*/ 0 w 1748522"/>
              <a:gd name="connsiteY1" fmla="*/ 0 h 640543"/>
              <a:gd name="connsiteX0" fmla="*/ 1748522 w 1748522"/>
              <a:gd name="connsiteY0" fmla="*/ 713882 h 713882"/>
              <a:gd name="connsiteX1" fmla="*/ 0 w 1748522"/>
              <a:gd name="connsiteY1" fmla="*/ 73339 h 713882"/>
              <a:gd name="connsiteX0" fmla="*/ 1238486 w 1238486"/>
              <a:gd name="connsiteY0" fmla="*/ 516825 h 516825"/>
              <a:gd name="connsiteX1" fmla="*/ 0 w 1238486"/>
              <a:gd name="connsiteY1" fmla="*/ 94295 h 516825"/>
              <a:gd name="connsiteX0" fmla="*/ 1238486 w 1238486"/>
              <a:gd name="connsiteY0" fmla="*/ 422530 h 422530"/>
              <a:gd name="connsiteX1" fmla="*/ 0 w 1238486"/>
              <a:gd name="connsiteY1" fmla="*/ 0 h 422530"/>
              <a:gd name="connsiteX0" fmla="*/ 1245473 w 1245473"/>
              <a:gd name="connsiteY0" fmla="*/ 347782 h 347782"/>
              <a:gd name="connsiteX1" fmla="*/ 0 w 1245473"/>
              <a:gd name="connsiteY1" fmla="*/ 0 h 347782"/>
              <a:gd name="connsiteX0" fmla="*/ 1216840 w 1216840"/>
              <a:gd name="connsiteY0" fmla="*/ 429252 h 429252"/>
              <a:gd name="connsiteX1" fmla="*/ 0 w 1216840"/>
              <a:gd name="connsiteY1" fmla="*/ 0 h 429252"/>
              <a:gd name="connsiteX0" fmla="*/ 1251200 w 1251200"/>
              <a:gd name="connsiteY0" fmla="*/ 404811 h 404811"/>
              <a:gd name="connsiteX1" fmla="*/ 0 w 1251200"/>
              <a:gd name="connsiteY1" fmla="*/ 0 h 404811"/>
              <a:gd name="connsiteX0" fmla="*/ 1251200 w 1251200"/>
              <a:gd name="connsiteY0" fmla="*/ 431908 h 431908"/>
              <a:gd name="connsiteX1" fmla="*/ 0 w 1251200"/>
              <a:gd name="connsiteY1" fmla="*/ 27097 h 431908"/>
              <a:gd name="connsiteX0" fmla="*/ 1251200 w 1251200"/>
              <a:gd name="connsiteY0" fmla="*/ 463459 h 463459"/>
              <a:gd name="connsiteX1" fmla="*/ 0 w 1251200"/>
              <a:gd name="connsiteY1" fmla="*/ 58648 h 463459"/>
              <a:gd name="connsiteX0" fmla="*/ 1251200 w 1251200"/>
              <a:gd name="connsiteY0" fmla="*/ 481494 h 481494"/>
              <a:gd name="connsiteX1" fmla="*/ 0 w 1251200"/>
              <a:gd name="connsiteY1" fmla="*/ 76683 h 481494"/>
              <a:gd name="connsiteX0" fmla="*/ 1251200 w 1251200"/>
              <a:gd name="connsiteY0" fmla="*/ 507029 h 507029"/>
              <a:gd name="connsiteX1" fmla="*/ 0 w 1251200"/>
              <a:gd name="connsiteY1" fmla="*/ 102218 h 507029"/>
              <a:gd name="connsiteX0" fmla="*/ 2033707 w 2033707"/>
              <a:gd name="connsiteY0" fmla="*/ 528223 h 528223"/>
              <a:gd name="connsiteX1" fmla="*/ 0 w 2033707"/>
              <a:gd name="connsiteY1" fmla="*/ 97578 h 528223"/>
              <a:gd name="connsiteX0" fmla="*/ 2033707 w 2033707"/>
              <a:gd name="connsiteY0" fmla="*/ 488107 h 488107"/>
              <a:gd name="connsiteX1" fmla="*/ 0 w 2033707"/>
              <a:gd name="connsiteY1" fmla="*/ 57462 h 488107"/>
            </a:gdLst>
            <a:ahLst/>
            <a:cxnLst>
              <a:cxn ang="0">
                <a:pos x="connsiteX0" y="connsiteY0"/>
              </a:cxn>
              <a:cxn ang="0">
                <a:pos x="connsiteX1" y="connsiteY1"/>
              </a:cxn>
            </a:cxnLst>
            <a:rect l="l" t="t" r="r" b="b"/>
            <a:pathLst>
              <a:path w="2033707" h="488107">
                <a:moveTo>
                  <a:pt x="2033707" y="488107"/>
                </a:moveTo>
                <a:cubicBezTo>
                  <a:pt x="1657729" y="483348"/>
                  <a:pt x="220833" y="-198502"/>
                  <a:pt x="0" y="57462"/>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flipV="1">
            <a:off x="998338" y="1675835"/>
            <a:ext cx="3625018" cy="536400"/>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051222 w 2051222"/>
              <a:gd name="connsiteY0" fmla="*/ 61308 h 486366"/>
              <a:gd name="connsiteX1" fmla="*/ 543697 w 2051222"/>
              <a:gd name="connsiteY1" fmla="*/ 486033 h 486366"/>
              <a:gd name="connsiteX2" fmla="*/ 0 w 2051222"/>
              <a:gd name="connsiteY2" fmla="*/ 0 h 486366"/>
              <a:gd name="connsiteX0" fmla="*/ 2051222 w 2051222"/>
              <a:gd name="connsiteY0" fmla="*/ 61308 h 339415"/>
              <a:gd name="connsiteX1" fmla="*/ 551935 w 2051222"/>
              <a:gd name="connsiteY1" fmla="*/ 338543 h 339415"/>
              <a:gd name="connsiteX2" fmla="*/ 0 w 2051222"/>
              <a:gd name="connsiteY2" fmla="*/ 0 h 339415"/>
              <a:gd name="connsiteX0" fmla="*/ 2586332 w 2586332"/>
              <a:gd name="connsiteY0" fmla="*/ 54808 h 339358"/>
              <a:gd name="connsiteX1" fmla="*/ 551935 w 2586332"/>
              <a:gd name="connsiteY1" fmla="*/ 338543 h 339358"/>
              <a:gd name="connsiteX2" fmla="*/ 0 w 2586332"/>
              <a:gd name="connsiteY2" fmla="*/ 0 h 339358"/>
            </a:gdLst>
            <a:ahLst/>
            <a:cxnLst>
              <a:cxn ang="0">
                <a:pos x="connsiteX0" y="connsiteY0"/>
              </a:cxn>
              <a:cxn ang="0">
                <a:pos x="connsiteX1" y="connsiteY1"/>
              </a:cxn>
              <a:cxn ang="0">
                <a:pos x="connsiteX2" y="connsiteY2"/>
              </a:cxn>
            </a:cxnLst>
            <a:rect l="l" t="t" r="r" b="b"/>
            <a:pathLst>
              <a:path w="2586332" h="339358">
                <a:moveTo>
                  <a:pt x="2586332" y="54808"/>
                </a:moveTo>
                <a:cubicBezTo>
                  <a:pt x="1660261" y="263500"/>
                  <a:pt x="893805" y="348761"/>
                  <a:pt x="551935" y="338543"/>
                </a:cubicBezTo>
                <a:cubicBezTo>
                  <a:pt x="210065" y="328325"/>
                  <a:pt x="32265" y="236151"/>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p:cNvSpPr txBox="1"/>
              <p:nvPr/>
            </p:nvSpPr>
            <p:spPr>
              <a:xfrm>
                <a:off x="5861486" y="4527634"/>
                <a:ext cx="5748158" cy="1015663"/>
              </a:xfrm>
              <a:prstGeom prst="rect">
                <a:avLst/>
              </a:prstGeom>
              <a:noFill/>
            </p:spPr>
            <p:txBody>
              <a:bodyPr wrap="square" rtlCol="0">
                <a:spAutoFit/>
              </a:bodyPr>
              <a:lstStyle/>
              <a:p>
                <a14:m>
                  <m:oMath xmlns:m="http://schemas.openxmlformats.org/officeDocument/2006/math">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oMath>
                </a14:m>
                <a:r>
                  <a:rPr lang="en-US" sz="2000" dirty="0"/>
                  <a:t> is height of one expansion zone. Could be the depth of water at the end of the flocculator if the only expansion is from the 180 degree bend</a:t>
                </a:r>
              </a:p>
            </p:txBody>
          </p:sp>
        </mc:Choice>
        <mc:Fallback>
          <p:sp>
            <p:nvSpPr>
              <p:cNvPr id="12" name="TextBox 11"/>
              <p:cNvSpPr txBox="1">
                <a:spLocks noRot="1" noChangeAspect="1" noMove="1" noResize="1" noEditPoints="1" noAdjustHandles="1" noChangeArrowheads="1" noChangeShapeType="1" noTextEdit="1"/>
              </p:cNvSpPr>
              <p:nvPr/>
            </p:nvSpPr>
            <p:spPr>
              <a:xfrm>
                <a:off x="5861486" y="4527634"/>
                <a:ext cx="5748158" cy="1015663"/>
              </a:xfrm>
              <a:prstGeom prst="rect">
                <a:avLst/>
              </a:prstGeom>
              <a:blipFill>
                <a:blip r:embed="rId12"/>
                <a:stretch>
                  <a:fillRect l="-1168" t="-3614" b="-10241"/>
                </a:stretch>
              </a:blipFill>
            </p:spPr>
            <p:txBody>
              <a:bodyPr/>
              <a:lstStyle/>
              <a:p>
                <a:r>
                  <a:rPr lang="en-US">
                    <a:noFill/>
                  </a:rPr>
                  <a:t> </a:t>
                </a:r>
              </a:p>
            </p:txBody>
          </p:sp>
        </mc:Fallback>
      </mc:AlternateContent>
      <p:sp>
        <p:nvSpPr>
          <p:cNvPr id="13" name="TextBox 12"/>
          <p:cNvSpPr txBox="1"/>
          <p:nvPr/>
        </p:nvSpPr>
        <p:spPr>
          <a:xfrm>
            <a:off x="2332949" y="5760915"/>
            <a:ext cx="7175156" cy="954107"/>
          </a:xfrm>
          <a:prstGeom prst="rect">
            <a:avLst/>
          </a:prstGeom>
          <a:noFill/>
        </p:spPr>
        <p:txBody>
          <a:bodyPr wrap="square" rtlCol="0">
            <a:spAutoFit/>
          </a:bodyPr>
          <a:lstStyle/>
          <a:p>
            <a:r>
              <a:rPr lang="en-US" dirty="0"/>
              <a:t>This is our general equation relating velocity gradient to reactor geometry</a:t>
            </a:r>
          </a:p>
        </p:txBody>
      </p:sp>
      <p:sp>
        <p:nvSpPr>
          <p:cNvPr id="26" name="Freeform 25"/>
          <p:cNvSpPr/>
          <p:nvPr/>
        </p:nvSpPr>
        <p:spPr>
          <a:xfrm>
            <a:off x="530791" y="3459649"/>
            <a:ext cx="1753508" cy="2769516"/>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5 w 1280365"/>
              <a:gd name="connsiteY0" fmla="*/ 1272874 h 1272874"/>
              <a:gd name="connsiteX1" fmla="*/ 0 w 1280365"/>
              <a:gd name="connsiteY1" fmla="*/ 0 h 1272874"/>
              <a:gd name="connsiteX0" fmla="*/ 1300972 w 1300972"/>
              <a:gd name="connsiteY0" fmla="*/ 1272874 h 1272874"/>
              <a:gd name="connsiteX1" fmla="*/ 20607 w 1300972"/>
              <a:gd name="connsiteY1" fmla="*/ 0 h 1272874"/>
              <a:gd name="connsiteX0" fmla="*/ 1509873 w 1509873"/>
              <a:gd name="connsiteY0" fmla="*/ 1272874 h 1272874"/>
              <a:gd name="connsiteX1" fmla="*/ 0 w 1509873"/>
              <a:gd name="connsiteY1" fmla="*/ 907709 h 1272874"/>
              <a:gd name="connsiteX2" fmla="*/ 229508 w 1509873"/>
              <a:gd name="connsiteY2" fmla="*/ 0 h 1272874"/>
              <a:gd name="connsiteX0" fmla="*/ 1578009 w 1578009"/>
              <a:gd name="connsiteY0" fmla="*/ 1272874 h 1272874"/>
              <a:gd name="connsiteX1" fmla="*/ 68136 w 1578009"/>
              <a:gd name="connsiteY1" fmla="*/ 907709 h 1272874"/>
              <a:gd name="connsiteX2" fmla="*/ 297644 w 1578009"/>
              <a:gd name="connsiteY2" fmla="*/ 0 h 1272874"/>
              <a:gd name="connsiteX0" fmla="*/ 1511678 w 1511678"/>
              <a:gd name="connsiteY0" fmla="*/ 1272874 h 1272874"/>
              <a:gd name="connsiteX1" fmla="*/ 1805 w 1511678"/>
              <a:gd name="connsiteY1" fmla="*/ 907709 h 1272874"/>
              <a:gd name="connsiteX2" fmla="*/ 231313 w 1511678"/>
              <a:gd name="connsiteY2" fmla="*/ 0 h 1272874"/>
              <a:gd name="connsiteX0" fmla="*/ 1567070 w 1567070"/>
              <a:gd name="connsiteY0" fmla="*/ 1346757 h 1346757"/>
              <a:gd name="connsiteX1" fmla="*/ 57197 w 1567070"/>
              <a:gd name="connsiteY1" fmla="*/ 981592 h 1346757"/>
              <a:gd name="connsiteX2" fmla="*/ 394377 w 1567070"/>
              <a:gd name="connsiteY2" fmla="*/ 0 h 1346757"/>
              <a:gd name="connsiteX0" fmla="*/ 1603123 w 1603123"/>
              <a:gd name="connsiteY0" fmla="*/ 1346757 h 1346757"/>
              <a:gd name="connsiteX1" fmla="*/ 93250 w 1603123"/>
              <a:gd name="connsiteY1" fmla="*/ 981592 h 1346757"/>
              <a:gd name="connsiteX2" fmla="*/ 430430 w 1603123"/>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79079 w 1479079"/>
              <a:gd name="connsiteY0" fmla="*/ 1346757 h 1346757"/>
              <a:gd name="connsiteX1" fmla="*/ 157630 w 1479079"/>
              <a:gd name="connsiteY1" fmla="*/ 1060753 h 1346757"/>
              <a:gd name="connsiteX2" fmla="*/ 306386 w 1479079"/>
              <a:gd name="connsiteY2" fmla="*/ 0 h 1346757"/>
              <a:gd name="connsiteX0" fmla="*/ 1437711 w 1437711"/>
              <a:gd name="connsiteY0" fmla="*/ 1774225 h 1774225"/>
              <a:gd name="connsiteX1" fmla="*/ 116262 w 1437711"/>
              <a:gd name="connsiteY1" fmla="*/ 1488221 h 1774225"/>
              <a:gd name="connsiteX2" fmla="*/ 352501 w 1437711"/>
              <a:gd name="connsiteY2" fmla="*/ 0 h 1774225"/>
              <a:gd name="connsiteX0" fmla="*/ 1504065 w 1504065"/>
              <a:gd name="connsiteY0" fmla="*/ 1774225 h 1774225"/>
              <a:gd name="connsiteX1" fmla="*/ 88404 w 1504065"/>
              <a:gd name="connsiteY1" fmla="*/ 1113527 h 1774225"/>
              <a:gd name="connsiteX2" fmla="*/ 418855 w 1504065"/>
              <a:gd name="connsiteY2" fmla="*/ 0 h 1774225"/>
              <a:gd name="connsiteX0" fmla="*/ 1432430 w 1432430"/>
              <a:gd name="connsiteY0" fmla="*/ 1774225 h 1774225"/>
              <a:gd name="connsiteX1" fmla="*/ 16769 w 1432430"/>
              <a:gd name="connsiteY1" fmla="*/ 1113527 h 1774225"/>
              <a:gd name="connsiteX2" fmla="*/ 347220 w 1432430"/>
              <a:gd name="connsiteY2" fmla="*/ 0 h 1774225"/>
            </a:gdLst>
            <a:ahLst/>
            <a:cxnLst>
              <a:cxn ang="0">
                <a:pos x="connsiteX0" y="connsiteY0"/>
              </a:cxn>
              <a:cxn ang="0">
                <a:pos x="connsiteX1" y="connsiteY1"/>
              </a:cxn>
              <a:cxn ang="0">
                <a:pos x="connsiteX2" y="connsiteY2"/>
              </a:cxn>
            </a:cxnLst>
            <a:rect l="l" t="t" r="r" b="b"/>
            <a:pathLst>
              <a:path w="1432430" h="1774225">
                <a:moveTo>
                  <a:pt x="1432430" y="1774225"/>
                </a:moveTo>
                <a:cubicBezTo>
                  <a:pt x="1059654" y="1769656"/>
                  <a:pt x="36130" y="1593939"/>
                  <a:pt x="16769" y="1113527"/>
                </a:cubicBezTo>
                <a:cubicBezTo>
                  <a:pt x="-2592" y="633115"/>
                  <a:pt x="-73900" y="508730"/>
                  <a:pt x="34722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2961191" y="2463549"/>
            <a:ext cx="1771472" cy="349242"/>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3048000 w 3048000"/>
              <a:gd name="connsiteY0" fmla="*/ 74141 h 478321"/>
              <a:gd name="connsiteX1" fmla="*/ 716692 w 3048000"/>
              <a:gd name="connsiteY1" fmla="*/ 477795 h 478321"/>
              <a:gd name="connsiteX2" fmla="*/ 0 w 3048000"/>
              <a:gd name="connsiteY2" fmla="*/ 0 h 478321"/>
              <a:gd name="connsiteX0" fmla="*/ 3048000 w 3048000"/>
              <a:gd name="connsiteY0" fmla="*/ 74141 h 478321"/>
              <a:gd name="connsiteX1" fmla="*/ 716692 w 3048000"/>
              <a:gd name="connsiteY1" fmla="*/ 477795 h 478321"/>
              <a:gd name="connsiteX2" fmla="*/ 0 w 3048000"/>
              <a:gd name="connsiteY2" fmla="*/ 0 h 478321"/>
              <a:gd name="connsiteX0" fmla="*/ 1392195 w 1392195"/>
              <a:gd name="connsiteY0" fmla="*/ 634314 h 713208"/>
              <a:gd name="connsiteX1" fmla="*/ 716692 w 1392195"/>
              <a:gd name="connsiteY1" fmla="*/ 477795 h 713208"/>
              <a:gd name="connsiteX2" fmla="*/ 0 w 1392195"/>
              <a:gd name="connsiteY2" fmla="*/ 0 h 713208"/>
              <a:gd name="connsiteX0" fmla="*/ 1392195 w 1392195"/>
              <a:gd name="connsiteY0" fmla="*/ 634314 h 634314"/>
              <a:gd name="connsiteX1" fmla="*/ 0 w 1392195"/>
              <a:gd name="connsiteY1" fmla="*/ 0 h 634314"/>
              <a:gd name="connsiteX0" fmla="*/ 1340931 w 1340931"/>
              <a:gd name="connsiteY0" fmla="*/ 68745 h 78411"/>
              <a:gd name="connsiteX1" fmla="*/ 0 w 1340931"/>
              <a:gd name="connsiteY1" fmla="*/ 9666 h 78411"/>
              <a:gd name="connsiteX0" fmla="*/ 1293825 w 1293825"/>
              <a:gd name="connsiteY0" fmla="*/ 67220 h 85915"/>
              <a:gd name="connsiteX1" fmla="*/ 0 w 1293825"/>
              <a:gd name="connsiteY1" fmla="*/ 18696 h 85915"/>
              <a:gd name="connsiteX0" fmla="*/ 1300554 w 1300554"/>
              <a:gd name="connsiteY0" fmla="*/ 602648 h 602648"/>
              <a:gd name="connsiteX1" fmla="*/ 0 w 1300554"/>
              <a:gd name="connsiteY1" fmla="*/ 0 h 602648"/>
              <a:gd name="connsiteX0" fmla="*/ 1280366 w 1280366"/>
              <a:gd name="connsiteY0" fmla="*/ 101297 h 101297"/>
              <a:gd name="connsiteX1" fmla="*/ 0 w 1280366"/>
              <a:gd name="connsiteY1" fmla="*/ 0 h 101297"/>
              <a:gd name="connsiteX0" fmla="*/ 2176696 w 2176696"/>
              <a:gd name="connsiteY0" fmla="*/ 90632 h 90632"/>
              <a:gd name="connsiteX1" fmla="*/ 0 w 2176696"/>
              <a:gd name="connsiteY1" fmla="*/ 0 h 90632"/>
            </a:gdLst>
            <a:ahLst/>
            <a:cxnLst>
              <a:cxn ang="0">
                <a:pos x="connsiteX0" y="connsiteY0"/>
              </a:cxn>
              <a:cxn ang="0">
                <a:pos x="connsiteX1" y="connsiteY1"/>
              </a:cxn>
            </a:cxnLst>
            <a:rect l="l" t="t" r="r" b="b"/>
            <a:pathLst>
              <a:path w="2176696" h="90632">
                <a:moveTo>
                  <a:pt x="2176696" y="90632"/>
                </a:moveTo>
                <a:cubicBezTo>
                  <a:pt x="1749907" y="56866"/>
                  <a:pt x="426789" y="33766"/>
                  <a:pt x="0" y="0"/>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073403" y="3528705"/>
            <a:ext cx="1749349" cy="646331"/>
          </a:xfrm>
          <a:prstGeom prst="rect">
            <a:avLst/>
          </a:prstGeom>
          <a:noFill/>
        </p:spPr>
        <p:txBody>
          <a:bodyPr wrap="square" rtlCol="0">
            <a:spAutoFit/>
          </a:bodyPr>
          <a:lstStyle/>
          <a:p>
            <a:r>
              <a:rPr lang="en-US" sz="1800" dirty="0"/>
              <a:t>Rectangular geometry</a:t>
            </a:r>
          </a:p>
        </p:txBody>
      </p:sp>
      <p:pic>
        <p:nvPicPr>
          <p:cNvPr id="2" name="Picture 1"/>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4693243" y="1933530"/>
            <a:ext cx="1287315" cy="347428"/>
          </a:xfrm>
          <a:prstGeom prst="rect">
            <a:avLst/>
          </a:prstGeom>
        </p:spPr>
      </p:pic>
      <p:pic>
        <p:nvPicPr>
          <p:cNvPr id="6" name="Picture 5" descr="\documentclass{article}&#10;\usepackage{amsmath}&#10;\pagestyle{empty}&#10;\begin{document}&#10;&#10;$$\bar \varepsilon = K_{baffle} \frac{\bar V^2}{2} \frac{1}{\theta}$$&#10;&#10;&#10;\end{document}" title="IguanaTex Bitmap Display">
            <a:extLst>
              <a:ext uri="{FF2B5EF4-FFF2-40B4-BE49-F238E27FC236}">
                <a16:creationId xmlns:a16="http://schemas.microsoft.com/office/drawing/2014/main" id="{E804F603-AC57-463C-BF8A-50DEF80871D4}"/>
              </a:ext>
            </a:extLst>
          </p:cNvPr>
          <p:cNvPicPr>
            <a:picLocks noChangeAspect="1"/>
          </p:cNvPicPr>
          <p:nvPr>
            <p:custDataLst>
              <p:tags r:id="rId2"/>
            </p:custDataLst>
          </p:nvPr>
        </p:nvPicPr>
        <p:blipFill>
          <a:blip r:embed="rId14"/>
          <a:stretch>
            <a:fillRect/>
          </a:stretch>
        </p:blipFill>
        <p:spPr>
          <a:xfrm>
            <a:off x="949716" y="2028174"/>
            <a:ext cx="1970646" cy="610950"/>
          </a:xfrm>
          <a:prstGeom prst="rect">
            <a:avLst/>
          </a:prstGeom>
        </p:spPr>
      </p:pic>
      <p:pic>
        <p:nvPicPr>
          <p:cNvPr id="21" name="Picture 20">
            <a:extLst>
              <a:ext uri="{FF2B5EF4-FFF2-40B4-BE49-F238E27FC236}">
                <a16:creationId xmlns:a16="http://schemas.microsoft.com/office/drawing/2014/main" id="{C8856CDA-9B13-4EA3-8771-A3BE0D9A1254}"/>
              </a:ext>
            </a:extLst>
          </p:cNvPr>
          <p:cNvPicPr>
            <a:picLocks noChangeAspect="1"/>
          </p:cNvPicPr>
          <p:nvPr>
            <p:custDataLst>
              <p:tags r:id="rId3"/>
            </p:custDataLst>
          </p:nvPr>
        </p:nvPicPr>
        <p:blipFill>
          <a:blip r:embed="rId15"/>
          <a:stretch>
            <a:fillRect/>
          </a:stretch>
        </p:blipFill>
        <p:spPr>
          <a:xfrm>
            <a:off x="4780456" y="2551824"/>
            <a:ext cx="965485" cy="630857"/>
          </a:xfrm>
          <a:prstGeom prst="rect">
            <a:avLst/>
          </a:prstGeom>
        </p:spPr>
      </p:pic>
      <p:pic>
        <p:nvPicPr>
          <p:cNvPr id="8" name="Picture 7" descr="\documentclass{article}&#10;\usepackage{amsmath}&#10;\pagestyle{empty}&#10;\begin{document}&#10;&#10;$$\nu G_{CS}^2 = \frac{K_{baffle} \bar V^3}{2 H_e}$$&#10;&#10;&#10;\end{document}" title="IguanaTex Bitmap Display">
            <a:extLst>
              <a:ext uri="{FF2B5EF4-FFF2-40B4-BE49-F238E27FC236}">
                <a16:creationId xmlns:a16="http://schemas.microsoft.com/office/drawing/2014/main" id="{B49EBA1B-7CBD-4436-9291-48FB07426A39}"/>
              </a:ext>
            </a:extLst>
          </p:cNvPr>
          <p:cNvPicPr>
            <a:picLocks noChangeAspect="1"/>
          </p:cNvPicPr>
          <p:nvPr>
            <p:custDataLst>
              <p:tags r:id="rId4"/>
            </p:custDataLst>
          </p:nvPr>
        </p:nvPicPr>
        <p:blipFill>
          <a:blip r:embed="rId16"/>
          <a:stretch>
            <a:fillRect/>
          </a:stretch>
        </p:blipFill>
        <p:spPr>
          <a:xfrm>
            <a:off x="981837" y="2985280"/>
            <a:ext cx="2289854" cy="638877"/>
          </a:xfrm>
          <a:prstGeom prst="rect">
            <a:avLst/>
          </a:prstGeom>
        </p:spPr>
      </p:pic>
      <p:pic>
        <p:nvPicPr>
          <p:cNvPr id="23" name="Picture 22">
            <a:extLst>
              <a:ext uri="{FF2B5EF4-FFF2-40B4-BE49-F238E27FC236}">
                <a16:creationId xmlns:a16="http://schemas.microsoft.com/office/drawing/2014/main" id="{2392F145-8439-4F38-B8F3-DE50BCD95864}"/>
              </a:ext>
            </a:extLst>
          </p:cNvPr>
          <p:cNvPicPr>
            <a:picLocks noChangeAspect="1"/>
          </p:cNvPicPr>
          <p:nvPr>
            <p:custDataLst>
              <p:tags r:id="rId5"/>
            </p:custDataLst>
          </p:nvPr>
        </p:nvPicPr>
        <p:blipFill>
          <a:blip r:embed="rId17"/>
          <a:stretch>
            <a:fillRect/>
          </a:stretch>
        </p:blipFill>
        <p:spPr>
          <a:xfrm>
            <a:off x="4941807" y="3525627"/>
            <a:ext cx="1203200" cy="634515"/>
          </a:xfrm>
          <a:prstGeom prst="rect">
            <a:avLst/>
          </a:prstGeom>
        </p:spPr>
      </p:pic>
      <p:pic>
        <p:nvPicPr>
          <p:cNvPr id="17" name="Picture 16"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7BFEBF61-099B-4E01-A82B-58399BF85ED1}"/>
              </a:ext>
            </a:extLst>
          </p:cNvPr>
          <p:cNvPicPr>
            <a:picLocks noChangeAspect="1"/>
          </p:cNvPicPr>
          <p:nvPr>
            <p:custDataLst>
              <p:tags r:id="rId6"/>
            </p:custDataLst>
          </p:nvPr>
        </p:nvPicPr>
        <p:blipFill>
          <a:blip r:embed="rId18"/>
          <a:stretch>
            <a:fillRect/>
          </a:stretch>
        </p:blipFill>
        <p:spPr>
          <a:xfrm>
            <a:off x="1047828" y="3957825"/>
            <a:ext cx="2835612" cy="656461"/>
          </a:xfrm>
          <a:prstGeom prst="rect">
            <a:avLst/>
          </a:prstGeom>
          <a:ln w="28575">
            <a:solidFill>
              <a:schemeClr val="bg2"/>
            </a:solidFill>
          </a:ln>
        </p:spPr>
      </p:pic>
      <p:pic>
        <p:nvPicPr>
          <p:cNvPr id="19" name="Picture 18" descr="\documentclass{article}&#10;\usepackage{amsmath}&#10;\pagestyle{empty}&#10;\begin{document}&#10;&#10;$$G_{CS} = \sqrt{ \frac{K_{baffle}}{2 \nu H_e} \left( \frac{Q}{W S} \right)^3}$$&#10;&#10;&#10;\end{document}" title="IguanaTex Bitmap Display">
            <a:extLst>
              <a:ext uri="{FF2B5EF4-FFF2-40B4-BE49-F238E27FC236}">
                <a16:creationId xmlns:a16="http://schemas.microsoft.com/office/drawing/2014/main" id="{FBB27ABC-B4B4-4586-A205-92C2FE712CD8}"/>
              </a:ext>
            </a:extLst>
          </p:cNvPr>
          <p:cNvPicPr>
            <a:picLocks noChangeAspect="1"/>
          </p:cNvPicPr>
          <p:nvPr>
            <p:custDataLst>
              <p:tags r:id="rId7"/>
            </p:custDataLst>
          </p:nvPr>
        </p:nvPicPr>
        <p:blipFill>
          <a:blip r:embed="rId19"/>
          <a:stretch>
            <a:fillRect/>
          </a:stretch>
        </p:blipFill>
        <p:spPr>
          <a:xfrm>
            <a:off x="1047828" y="4881387"/>
            <a:ext cx="2774629" cy="702116"/>
          </a:xfrm>
          <a:prstGeom prst="rect">
            <a:avLst/>
          </a:prstGeom>
        </p:spPr>
      </p:pic>
    </p:spTree>
    <p:extLst>
      <p:ext uri="{BB962C8B-B14F-4D97-AF65-F5344CB8AC3E}">
        <p14:creationId xmlns:p14="http://schemas.microsoft.com/office/powerpoint/2010/main" val="6640186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7539379"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lvl="1">
              <a:lnSpc>
                <a:spcPct val="90000"/>
              </a:lnSpc>
            </a:pPr>
            <a:r>
              <a:rPr lang="en-US" sz="2400" dirty="0"/>
              <a:t>simple design</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non-uniform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8584416"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8511391"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Solve for channel width to set constraints on viable solutions</a:t>
            </a:r>
          </a:p>
        </p:txBody>
      </p:sp>
      <p:sp>
        <p:nvSpPr>
          <p:cNvPr id="7" name="Freeform 6"/>
          <p:cNvSpPr/>
          <p:nvPr/>
        </p:nvSpPr>
        <p:spPr>
          <a:xfrm flipH="1">
            <a:off x="1359089" y="3104267"/>
            <a:ext cx="2622191" cy="713365"/>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8892763"/>
              <a:gd name="connsiteY0" fmla="*/ 0 h 713365"/>
              <a:gd name="connsiteX1" fmla="*/ 8892763 w 8892763"/>
              <a:gd name="connsiteY1" fmla="*/ 344695 h 713365"/>
            </a:gdLst>
            <a:ahLst/>
            <a:cxnLst>
              <a:cxn ang="0">
                <a:pos x="connsiteX0" y="connsiteY0"/>
              </a:cxn>
              <a:cxn ang="0">
                <a:pos x="connsiteX1" y="connsiteY1"/>
              </a:cxn>
            </a:cxnLst>
            <a:rect l="l" t="t" r="r" b="b"/>
            <a:pathLst>
              <a:path w="8892763" h="713365">
                <a:moveTo>
                  <a:pt x="0" y="0"/>
                </a:moveTo>
                <a:cubicBezTo>
                  <a:pt x="2283629" y="1109143"/>
                  <a:pt x="8124972" y="676955"/>
                  <a:pt x="8892763" y="344695"/>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p:cNvSpPr txBox="1"/>
              <p:nvPr/>
            </p:nvSpPr>
            <p:spPr>
              <a:xfrm>
                <a:off x="4160107" y="3737821"/>
                <a:ext cx="4983893" cy="1200329"/>
              </a:xfrm>
              <a:prstGeom prst="rect">
                <a:avLst/>
              </a:prstGeom>
              <a:noFill/>
            </p:spPr>
            <p:txBody>
              <a:bodyPr wrap="square" rtlCol="0">
                <a:spAutoFit/>
              </a:bodyPr>
              <a:lstStyle/>
              <a:p>
                <a:r>
                  <a:rPr lang="en-US" sz="2400" dirty="0"/>
                  <a:t>This is the minimum channel width if we set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𝛱</m:t>
                        </m:r>
                      </m:e>
                      <m:sub>
                        <m:r>
                          <a:rPr lang="en-US" sz="2400" i="1">
                            <a:latin typeface="Cambria Math"/>
                          </a:rPr>
                          <m:t>𝐻𝑆</m:t>
                        </m:r>
                      </m:sub>
                    </m:sSub>
                  </m:oMath>
                </a14:m>
                <a:r>
                  <a:rPr lang="en-US" sz="2400" dirty="0"/>
                  <a:t> = 3 and set the expansion height to equal water depth </a:t>
                </a:r>
              </a:p>
            </p:txBody>
          </p:sp>
        </mc:Choice>
        <mc:Fallback xmlns="">
          <p:sp>
            <p:nvSpPr>
              <p:cNvPr id="8" name="TextBox 7"/>
              <p:cNvSpPr txBox="1">
                <a:spLocks noRot="1" noChangeAspect="1" noMove="1" noResize="1" noEditPoints="1" noAdjustHandles="1" noChangeArrowheads="1" noChangeShapeType="1" noTextEdit="1"/>
              </p:cNvSpPr>
              <p:nvPr/>
            </p:nvSpPr>
            <p:spPr>
              <a:xfrm>
                <a:off x="4160107" y="3737821"/>
                <a:ext cx="4983893" cy="1200329"/>
              </a:xfrm>
              <a:prstGeom prst="rect">
                <a:avLst/>
              </a:prstGeom>
              <a:blipFill>
                <a:blip r:embed="rId9"/>
                <a:stretch>
                  <a:fillRect l="-1834" t="-4061" b="-10660"/>
                </a:stretch>
              </a:blipFill>
            </p:spPr>
            <p:txBody>
              <a:bodyPr/>
              <a:lstStyle/>
              <a:p>
                <a:r>
                  <a:rPr lang="en-US">
                    <a:noFill/>
                  </a:rPr>
                  <a:t> </a:t>
                </a:r>
              </a:p>
            </p:txBody>
          </p:sp>
        </mc:Fallback>
      </mc:AlternateContent>
      <p:sp>
        <p:nvSpPr>
          <p:cNvPr id="3" name="TextBox 2"/>
          <p:cNvSpPr txBox="1"/>
          <p:nvPr/>
        </p:nvSpPr>
        <p:spPr>
          <a:xfrm>
            <a:off x="202301" y="5403803"/>
            <a:ext cx="5915278" cy="1323439"/>
          </a:xfrm>
          <a:prstGeom prst="rect">
            <a:avLst/>
          </a:prstGeom>
          <a:noFill/>
        </p:spPr>
        <p:txBody>
          <a:bodyPr wrap="square" rtlCol="0">
            <a:spAutoFit/>
          </a:bodyPr>
          <a:lstStyle/>
          <a:p>
            <a:r>
              <a:rPr lang="en-US" sz="2000" dirty="0"/>
              <a:t>As channel gets narrower the spacing between baffles gets larger.</a:t>
            </a:r>
          </a:p>
          <a:p>
            <a:r>
              <a:rPr lang="en-US" sz="2000" dirty="0"/>
              <a:t>Channels narrower than this would have barely any or negative baffle overlap! </a:t>
            </a:r>
          </a:p>
        </p:txBody>
      </p:sp>
      <p:sp>
        <p:nvSpPr>
          <p:cNvPr id="10" name="Rectangle 9"/>
          <p:cNvSpPr/>
          <p:nvPr/>
        </p:nvSpPr>
        <p:spPr>
          <a:xfrm>
            <a:off x="6287512" y="5413571"/>
            <a:ext cx="2767476"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6287512" y="5413571"/>
            <a:ext cx="461246" cy="1371600"/>
            <a:chOff x="6287512" y="5413571"/>
            <a:chExt cx="461246" cy="1371600"/>
          </a:xfrm>
        </p:grpSpPr>
        <p:cxnSp>
          <p:nvCxnSpPr>
            <p:cNvPr id="15" name="Straight Connector 14"/>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p:cNvCxnSpPr/>
          <p:nvPr/>
        </p:nvCxnSpPr>
        <p:spPr>
          <a:xfrm>
            <a:off x="6752812"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6748758" y="5413572"/>
            <a:ext cx="461246" cy="1371600"/>
            <a:chOff x="6287512" y="5413571"/>
            <a:chExt cx="461246" cy="1371600"/>
          </a:xfrm>
        </p:grpSpPr>
        <p:cxnSp>
          <p:nvCxnSpPr>
            <p:cNvPr id="23" name="Straight Connector 2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10004" y="5413573"/>
            <a:ext cx="461246" cy="1371600"/>
            <a:chOff x="6287512" y="5413571"/>
            <a:chExt cx="461246" cy="1371600"/>
          </a:xfrm>
        </p:grpSpPr>
        <p:cxnSp>
          <p:nvCxnSpPr>
            <p:cNvPr id="28" name="Straight Connector 2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7671250" y="5413574"/>
            <a:ext cx="461246" cy="1371600"/>
            <a:chOff x="6287512" y="5413571"/>
            <a:chExt cx="461246" cy="1371600"/>
          </a:xfrm>
        </p:grpSpPr>
        <p:cxnSp>
          <p:nvCxnSpPr>
            <p:cNvPr id="33" name="Straight Connector 3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8132496" y="5413575"/>
            <a:ext cx="461246" cy="1371600"/>
            <a:chOff x="6287512" y="5413571"/>
            <a:chExt cx="461246" cy="1371600"/>
          </a:xfrm>
        </p:grpSpPr>
        <p:cxnSp>
          <p:nvCxnSpPr>
            <p:cNvPr id="38" name="Straight Connector 37"/>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8593742" y="5413576"/>
            <a:ext cx="461246" cy="1371600"/>
            <a:chOff x="6287512" y="5413571"/>
            <a:chExt cx="461246" cy="1371600"/>
          </a:xfrm>
        </p:grpSpPr>
        <p:cxnSp>
          <p:nvCxnSpPr>
            <p:cNvPr id="43" name="Straight Connector 42"/>
            <p:cNvCxnSpPr/>
            <p:nvPr/>
          </p:nvCxnSpPr>
          <p:spPr>
            <a:xfrm>
              <a:off x="6748758" y="5413572"/>
              <a:ext cx="0" cy="817295"/>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287512" y="54135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6287512" y="58707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6287512" y="6327971"/>
              <a:ext cx="461246" cy="45720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7671250"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8589688" y="54135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210004" y="587077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8132496" y="5859832"/>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9054988" y="5848887"/>
            <a:ext cx="0" cy="914399"/>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53"/>
          <p:cNvSpPr/>
          <p:nvPr/>
        </p:nvSpPr>
        <p:spPr>
          <a:xfrm flipH="1">
            <a:off x="383750" y="3938019"/>
            <a:ext cx="3667550" cy="718788"/>
          </a:xfrm>
          <a:custGeom>
            <a:avLst/>
            <a:gdLst>
              <a:gd name="connsiteX0" fmla="*/ 2875005 w 2875005"/>
              <a:gd name="connsiteY0" fmla="*/ 82379 h 486675"/>
              <a:gd name="connsiteX1" fmla="*/ 543697 w 2875005"/>
              <a:gd name="connsiteY1" fmla="*/ 486033 h 486675"/>
              <a:gd name="connsiteX2" fmla="*/ 0 w 2875005"/>
              <a:gd name="connsiteY2" fmla="*/ 0 h 486675"/>
              <a:gd name="connsiteX0" fmla="*/ 2841379 w 2841379"/>
              <a:gd name="connsiteY0" fmla="*/ 329514 h 516238"/>
              <a:gd name="connsiteX1" fmla="*/ 543697 w 2841379"/>
              <a:gd name="connsiteY1" fmla="*/ 486033 h 516238"/>
              <a:gd name="connsiteX2" fmla="*/ 0 w 2841379"/>
              <a:gd name="connsiteY2" fmla="*/ 0 h 516238"/>
              <a:gd name="connsiteX0" fmla="*/ 2841379 w 2841379"/>
              <a:gd name="connsiteY0" fmla="*/ 329514 h 395063"/>
              <a:gd name="connsiteX1" fmla="*/ 1048086 w 2841379"/>
              <a:gd name="connsiteY1" fmla="*/ 131806 h 395063"/>
              <a:gd name="connsiteX2" fmla="*/ 0 w 2841379"/>
              <a:gd name="connsiteY2" fmla="*/ 0 h 395063"/>
              <a:gd name="connsiteX0" fmla="*/ 2841379 w 2841379"/>
              <a:gd name="connsiteY0" fmla="*/ 329514 h 329514"/>
              <a:gd name="connsiteX1" fmla="*/ 1048086 w 2841379"/>
              <a:gd name="connsiteY1" fmla="*/ 131806 h 329514"/>
              <a:gd name="connsiteX2" fmla="*/ 0 w 2841379"/>
              <a:gd name="connsiteY2" fmla="*/ 0 h 329514"/>
              <a:gd name="connsiteX0" fmla="*/ 2841379 w 2841379"/>
              <a:gd name="connsiteY0" fmla="*/ 329514 h 329514"/>
              <a:gd name="connsiteX1" fmla="*/ 0 w 2841379"/>
              <a:gd name="connsiteY1" fmla="*/ 0 h 329514"/>
              <a:gd name="connsiteX0" fmla="*/ 2850477 w 2850477"/>
              <a:gd name="connsiteY0" fmla="*/ 329514 h 329514"/>
              <a:gd name="connsiteX1" fmla="*/ 9098 w 2850477"/>
              <a:gd name="connsiteY1" fmla="*/ 0 h 329514"/>
              <a:gd name="connsiteX0" fmla="*/ 2847897 w 2847897"/>
              <a:gd name="connsiteY0" fmla="*/ 329514 h 329514"/>
              <a:gd name="connsiteX1" fmla="*/ 6518 w 2847897"/>
              <a:gd name="connsiteY1" fmla="*/ 0 h 329514"/>
              <a:gd name="connsiteX0" fmla="*/ 2950409 w 2950409"/>
              <a:gd name="connsiteY0" fmla="*/ 329514 h 329514"/>
              <a:gd name="connsiteX1" fmla="*/ 109030 w 2950409"/>
              <a:gd name="connsiteY1" fmla="*/ 0 h 329514"/>
              <a:gd name="connsiteX0" fmla="*/ 453 w 9413443"/>
              <a:gd name="connsiteY0" fmla="*/ 40256 h 722938"/>
              <a:gd name="connsiteX1" fmla="*/ 9413443 w 9413443"/>
              <a:gd name="connsiteY1" fmla="*/ 665602 h 722938"/>
              <a:gd name="connsiteX0" fmla="*/ 462 w 9314360"/>
              <a:gd name="connsiteY0" fmla="*/ 55009 h 385671"/>
              <a:gd name="connsiteX1" fmla="*/ 9314360 w 9314360"/>
              <a:gd name="connsiteY1" fmla="*/ 308121 h 385671"/>
              <a:gd name="connsiteX0" fmla="*/ 1 w 9313899"/>
              <a:gd name="connsiteY0" fmla="*/ 0 h 449886"/>
              <a:gd name="connsiteX1" fmla="*/ 9313899 w 9313899"/>
              <a:gd name="connsiteY1" fmla="*/ 253112 h 449886"/>
              <a:gd name="connsiteX0" fmla="*/ 1 w 9121800"/>
              <a:gd name="connsiteY0" fmla="*/ 264778 h 489650"/>
              <a:gd name="connsiteX1" fmla="*/ 9121800 w 9121800"/>
              <a:gd name="connsiteY1" fmla="*/ 0 h 489650"/>
              <a:gd name="connsiteX0" fmla="*/ 1 w 9121800"/>
              <a:gd name="connsiteY0" fmla="*/ 264778 h 349461"/>
              <a:gd name="connsiteX1" fmla="*/ 9121800 w 9121800"/>
              <a:gd name="connsiteY1" fmla="*/ 0 h 349461"/>
              <a:gd name="connsiteX0" fmla="*/ 0 w 9149243"/>
              <a:gd name="connsiteY0" fmla="*/ 378067 h 441092"/>
              <a:gd name="connsiteX1" fmla="*/ 9149243 w 9149243"/>
              <a:gd name="connsiteY1" fmla="*/ 0 h 441092"/>
              <a:gd name="connsiteX0" fmla="*/ 0 w 9588328"/>
              <a:gd name="connsiteY0" fmla="*/ 0 h 684555"/>
              <a:gd name="connsiteX1" fmla="*/ 9588328 w 9588328"/>
              <a:gd name="connsiteY1" fmla="*/ 601069 h 684555"/>
              <a:gd name="connsiteX0" fmla="*/ 0 w 9588328"/>
              <a:gd name="connsiteY0" fmla="*/ 0 h 853320"/>
              <a:gd name="connsiteX1" fmla="*/ 9588328 w 9588328"/>
              <a:gd name="connsiteY1" fmla="*/ 601069 h 853320"/>
              <a:gd name="connsiteX0" fmla="*/ 0 w 9308952"/>
              <a:gd name="connsiteY0" fmla="*/ 0 h 586433"/>
              <a:gd name="connsiteX1" fmla="*/ 9308952 w 9308952"/>
              <a:gd name="connsiteY1" fmla="*/ 32658 h 586433"/>
              <a:gd name="connsiteX0" fmla="*/ 0 w 9308952"/>
              <a:gd name="connsiteY0" fmla="*/ 21347 h 171461"/>
              <a:gd name="connsiteX1" fmla="*/ 9308952 w 9308952"/>
              <a:gd name="connsiteY1" fmla="*/ 54005 h 171461"/>
              <a:gd name="connsiteX0" fmla="*/ 0 w 12437939"/>
              <a:gd name="connsiteY0" fmla="*/ 9704 h 769761"/>
              <a:gd name="connsiteX1" fmla="*/ 12437939 w 12437939"/>
              <a:gd name="connsiteY1" fmla="*/ 709626 h 769761"/>
              <a:gd name="connsiteX0" fmla="*/ 0 w 12437939"/>
              <a:gd name="connsiteY0" fmla="*/ 18866 h 718788"/>
              <a:gd name="connsiteX1" fmla="*/ 12437939 w 12437939"/>
              <a:gd name="connsiteY1" fmla="*/ 718788 h 718788"/>
            </a:gdLst>
            <a:ahLst/>
            <a:cxnLst>
              <a:cxn ang="0">
                <a:pos x="connsiteX0" y="connsiteY0"/>
              </a:cxn>
              <a:cxn ang="0">
                <a:pos x="connsiteX1" y="connsiteY1"/>
              </a:cxn>
            </a:cxnLst>
            <a:rect l="l" t="t" r="r" b="b"/>
            <a:pathLst>
              <a:path w="12437939" h="718788">
                <a:moveTo>
                  <a:pt x="0" y="18866"/>
                </a:moveTo>
                <a:cubicBezTo>
                  <a:pt x="3903998" y="-107666"/>
                  <a:pt x="12424455" y="433210"/>
                  <a:pt x="12437939" y="718788"/>
                </a:cubicBezTo>
              </a:path>
            </a:pathLst>
          </a:custGeom>
          <a:noFill/>
          <a:ln>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78851" y="4949090"/>
            <a:ext cx="2345514" cy="523220"/>
          </a:xfrm>
          <a:prstGeom prst="rect">
            <a:avLst/>
          </a:prstGeom>
          <a:noFill/>
        </p:spPr>
        <p:txBody>
          <a:bodyPr wrap="none" rtlCol="0">
            <a:spAutoFit/>
          </a:bodyPr>
          <a:lstStyle/>
          <a:p>
            <a:r>
              <a:rPr lang="en-US" dirty="0"/>
              <a:t>Elevation view</a:t>
            </a:r>
          </a:p>
        </p:txBody>
      </p:sp>
      <p:pic>
        <p:nvPicPr>
          <p:cNvPr id="9" name="Picture 8"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A3126EB-8A1F-453E-94F4-AB84B524D3EF}"/>
              </a:ext>
            </a:extLst>
          </p:cNvPr>
          <p:cNvPicPr>
            <a:picLocks noChangeAspect="1"/>
          </p:cNvPicPr>
          <p:nvPr>
            <p:custDataLst>
              <p:tags r:id="rId1"/>
            </p:custDataLst>
          </p:nvPr>
        </p:nvPicPr>
        <p:blipFill>
          <a:blip r:embed="rId10"/>
          <a:stretch>
            <a:fillRect/>
          </a:stretch>
        </p:blipFill>
        <p:spPr>
          <a:xfrm>
            <a:off x="563794" y="1709885"/>
            <a:ext cx="3435886" cy="795427"/>
          </a:xfrm>
          <a:prstGeom prst="rect">
            <a:avLst/>
          </a:prstGeom>
        </p:spPr>
      </p:pic>
      <p:pic>
        <p:nvPicPr>
          <p:cNvPr id="53" name="Picture 52" descr="\documentclass{article}&#10;\usepackage{amsmath}&#10;\pagestyle{empty}&#10;\begin{document}&#10;&#10;$$W = \frac{Q}{S}\left( \frac{K_{baffle}}{2 H_e \nu G_{CS}^2} \right)^\frac{1}{3}$$&#10;&#10;&#10;\end{document}" title="IguanaTex Bitmap Display">
            <a:extLst>
              <a:ext uri="{FF2B5EF4-FFF2-40B4-BE49-F238E27FC236}">
                <a16:creationId xmlns:a16="http://schemas.microsoft.com/office/drawing/2014/main" id="{FCE2051A-3CD0-4663-9D19-AFBD4FE321F9}"/>
              </a:ext>
            </a:extLst>
          </p:cNvPr>
          <p:cNvPicPr>
            <a:picLocks noChangeAspect="1"/>
          </p:cNvPicPr>
          <p:nvPr>
            <p:custDataLst>
              <p:tags r:id="rId2"/>
            </p:custDataLst>
          </p:nvPr>
        </p:nvPicPr>
        <p:blipFill>
          <a:blip r:embed="rId11"/>
          <a:stretch>
            <a:fillRect/>
          </a:stretch>
        </p:blipFill>
        <p:spPr>
          <a:xfrm>
            <a:off x="569159" y="2734905"/>
            <a:ext cx="2602147" cy="724293"/>
          </a:xfrm>
          <a:prstGeom prst="rect">
            <a:avLst/>
          </a:prstGeom>
        </p:spPr>
      </p:pic>
      <p:pic>
        <p:nvPicPr>
          <p:cNvPr id="14" name="Picture 13">
            <a:extLst>
              <a:ext uri="{FF2B5EF4-FFF2-40B4-BE49-F238E27FC236}">
                <a16:creationId xmlns:a16="http://schemas.microsoft.com/office/drawing/2014/main" id="{78908FDF-E50A-48D8-B2C3-EB9CB25989F4}"/>
              </a:ext>
            </a:extLst>
          </p:cNvPr>
          <p:cNvPicPr>
            <a:picLocks noChangeAspect="1"/>
          </p:cNvPicPr>
          <p:nvPr>
            <p:custDataLst>
              <p:tags r:id="rId3"/>
            </p:custDataLst>
          </p:nvPr>
        </p:nvPicPr>
        <p:blipFill>
          <a:blip r:embed="rId12"/>
          <a:stretch>
            <a:fillRect/>
          </a:stretch>
        </p:blipFill>
        <p:spPr>
          <a:xfrm>
            <a:off x="4020655" y="2710813"/>
            <a:ext cx="1250743" cy="667428"/>
          </a:xfrm>
          <a:prstGeom prst="rect">
            <a:avLst/>
          </a:prstGeom>
        </p:spPr>
      </p:pic>
      <p:pic>
        <p:nvPicPr>
          <p:cNvPr id="58" name="Picture 57" descr="\documentclass{article}&#10;\usepackage{amsmath}&#10;\pagestyle{empty}&#10;\begin{document}&#10;&#10;$$W_{Min} = \frac{\Pi_{HS} Q}{H_e} \left( \frac{K_{baffle}}{2 H_e \nu G_{CS}^2} \right)^\frac{1}{3}$$&#10;&#10;\end{document}" title="IguanaTex Bitmap Display">
            <a:extLst>
              <a:ext uri="{FF2B5EF4-FFF2-40B4-BE49-F238E27FC236}">
                <a16:creationId xmlns:a16="http://schemas.microsoft.com/office/drawing/2014/main" id="{1E62A943-986B-4D21-8DE9-23D14FA91265}"/>
              </a:ext>
            </a:extLst>
          </p:cNvPr>
          <p:cNvPicPr>
            <a:picLocks noChangeAspect="1"/>
          </p:cNvPicPr>
          <p:nvPr>
            <p:custDataLst>
              <p:tags r:id="rId4"/>
            </p:custDataLst>
          </p:nvPr>
        </p:nvPicPr>
        <p:blipFill>
          <a:blip r:embed="rId13"/>
          <a:stretch>
            <a:fillRect/>
          </a:stretch>
        </p:blipFill>
        <p:spPr>
          <a:xfrm>
            <a:off x="201799" y="4428550"/>
            <a:ext cx="3884199" cy="797816"/>
          </a:xfrm>
          <a:prstGeom prst="rect">
            <a:avLst/>
          </a:prstGeom>
        </p:spPr>
      </p:pic>
      <p:pic>
        <p:nvPicPr>
          <p:cNvPr id="57" name="Picture 56">
            <a:extLst>
              <a:ext uri="{FF2B5EF4-FFF2-40B4-BE49-F238E27FC236}">
                <a16:creationId xmlns:a16="http://schemas.microsoft.com/office/drawing/2014/main" id="{10637E0D-4C59-4D36-B27B-600927FCF15A}"/>
              </a:ext>
            </a:extLst>
          </p:cNvPr>
          <p:cNvPicPr>
            <a:picLocks noChangeAspect="1"/>
          </p:cNvPicPr>
          <p:nvPr>
            <p:custDataLst>
              <p:tags r:id="rId5"/>
            </p:custDataLst>
          </p:nvPr>
        </p:nvPicPr>
        <p:blipFill>
          <a:blip r:embed="rId14"/>
          <a:stretch>
            <a:fillRect/>
          </a:stretch>
        </p:blipFill>
        <p:spPr>
          <a:xfrm>
            <a:off x="6062160" y="3026319"/>
            <a:ext cx="1589029" cy="261486"/>
          </a:xfrm>
          <a:prstGeom prst="rect">
            <a:avLst/>
          </a:prstGeom>
        </p:spPr>
      </p:pic>
      <p:pic>
        <p:nvPicPr>
          <p:cNvPr id="5" name="Picture 4" descr="\documentclass{article}&#10;\usepackage{amsmath}&#10;\pagestyle{empty}&#10;\begin{document}&#10;&#10;$$K_{baffle} = \left(\frac{\left(1 - \Pi_{vc}^{baffle}\right) ^ 2}{ \Pi_{vc}^{baffle} \Pi_{PlaneJet_{exp}} \Pi_{H_{e}S}}\right) ^ 2$$&#10;&#10;\end{document}" title="IguanaTex Bitmap Display">
            <a:extLst>
              <a:ext uri="{FF2B5EF4-FFF2-40B4-BE49-F238E27FC236}">
                <a16:creationId xmlns:a16="http://schemas.microsoft.com/office/drawing/2014/main" id="{574E341E-6A07-4694-B433-5885E56D6A93}"/>
              </a:ext>
            </a:extLst>
          </p:cNvPr>
          <p:cNvPicPr>
            <a:picLocks noChangeAspect="1"/>
          </p:cNvPicPr>
          <p:nvPr>
            <p:custDataLst>
              <p:tags r:id="rId6"/>
            </p:custDataLst>
          </p:nvPr>
        </p:nvPicPr>
        <p:blipFill>
          <a:blip r:embed="rId15"/>
          <a:stretch>
            <a:fillRect/>
          </a:stretch>
        </p:blipFill>
        <p:spPr>
          <a:xfrm>
            <a:off x="6117580" y="1770061"/>
            <a:ext cx="5339431" cy="989257"/>
          </a:xfrm>
          <a:prstGeom prst="rect">
            <a:avLst/>
          </a:prstGeom>
        </p:spPr>
      </p:pic>
    </p:spTree>
    <p:extLst>
      <p:ext uri="{BB962C8B-B14F-4D97-AF65-F5344CB8AC3E}">
        <p14:creationId xmlns:p14="http://schemas.microsoft.com/office/powerpoint/2010/main" val="33262078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dirty="0"/>
              <a:t>Meet the target H</a:t>
            </a:r>
            <a:r>
              <a:rPr lang="en-US" baseline="-25000" dirty="0"/>
              <a:t>e</a:t>
            </a:r>
            <a:r>
              <a:rPr lang="en-US" dirty="0"/>
              <a:t>/S by decreasing the distance H between obstacles</a:t>
            </a:r>
          </a:p>
        </p:txBody>
      </p:sp>
      <p:sp>
        <p:nvSpPr>
          <p:cNvPr id="101379" name="Rectangle 3"/>
          <p:cNvSpPr>
            <a:spLocks noGrp="1" noChangeArrowheads="1"/>
          </p:cNvSpPr>
          <p:nvPr>
            <p:ph idx="1"/>
          </p:nvPr>
        </p:nvSpPr>
        <p:spPr>
          <a:xfrm>
            <a:off x="285751" y="1752600"/>
            <a:ext cx="6207516" cy="3998913"/>
          </a:xfrm>
        </p:spPr>
        <p:txBody>
          <a:bodyPr/>
          <a:lstStyle/>
          <a:p>
            <a:r>
              <a:rPr lang="en-US" dirty="0"/>
              <a:t>This design was first used at the plant in San Juan </a:t>
            </a:r>
            <a:r>
              <a:rPr lang="en-US" dirty="0" err="1"/>
              <a:t>Guarita</a:t>
            </a:r>
            <a:r>
              <a:rPr lang="en-US" dirty="0"/>
              <a:t> in western Honduras</a:t>
            </a:r>
          </a:p>
        </p:txBody>
      </p:sp>
      <p:pic>
        <p:nvPicPr>
          <p:cNvPr id="2260996" name="Picture 4" descr="https://lh3.googleusercontent.com/HlmEC5aYUENirNu36eZ4-MCUUn-cEB7qSrPuohwoZXTg8rlV9Nyc-FEHa_KlfuZYWkpp81giOInOkTWVIUJfgN3aJfKctxWxz9BMW5a5Oq_ADsfzU7kxqptfoSG7ObmmxJ3dSXiWm_UxY-oFF2HAMZJLpePKS2uDd9gZQqjntlYAJKjTQ5_PZHkeUQkrK1-bKm6JCGotlBdMXl6PvLO8buNdVmrIZXda69ulbQ_J4GzRpty1x0rz642_Q5xfnNaOdLLngPTdW4pvprHzl3gHnDSjCJmsPh1WxS8qk56PH5m6ZmFPVf9DDfqG0vBu_jV7bSJ8NP6AJpMLl_b0pWIjx4Dw8nv2nMXXao4k1EFERUDa0w13fKg2oNCRM2zLZKvgnXiSCENEpxYlcwuAVHjtv7sgwrhANYHEOJVZK2hPRCKGOjH_EbQ9hmsqrxtDE6VdKbaotihf8WMlohQNRXlLqsGA3TwIlgz9486t3a79BH_gKWiPsUqg9jCtICzoP2I6Y73zxVfO32LV1hQUNQvg-d7O4CEweNFG9tATOm5-ksz1xUqaxZ9aht3ar17D4HPGul4m726i1sg5qgKwocRguBrmql7_vMSjBeWJTZlnHqqzHQGczDkfTf1NaiZjlLiFnTbqz82WUkf_YZLDFtBKVrwSZgMmijIXGGaalFWucg=w936-h702-no"/>
          <p:cNvPicPr>
            <a:picLocks noChangeAspect="1" noChangeArrowheads="1"/>
          </p:cNvPicPr>
          <p:nvPr/>
        </p:nvPicPr>
        <p:blipFill rotWithShape="1">
          <a:blip r:embed="rId3">
            <a:extLst>
              <a:ext uri="{28A0092B-C50C-407E-A947-70E740481C1C}">
                <a14:useLocalDpi xmlns:a14="http://schemas.microsoft.com/office/drawing/2010/main" val="0"/>
              </a:ext>
            </a:extLst>
          </a:blip>
          <a:srcRect l="1141" t="29847" r="-3102" b="12030"/>
          <a:stretch/>
        </p:blipFill>
        <p:spPr bwMode="auto">
          <a:xfrm>
            <a:off x="719757" y="3752056"/>
            <a:ext cx="5921085" cy="253144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0BC5112-0702-4A9B-A93D-D3C9F6D47CF7}"/>
              </a:ext>
            </a:extLst>
          </p:cNvPr>
          <p:cNvSpPr txBox="1"/>
          <p:nvPr/>
        </p:nvSpPr>
        <p:spPr>
          <a:xfrm>
            <a:off x="7074848" y="2003191"/>
            <a:ext cx="3522537" cy="4031873"/>
          </a:xfrm>
          <a:prstGeom prst="rect">
            <a:avLst/>
          </a:prstGeom>
          <a:noFill/>
        </p:spPr>
        <p:txBody>
          <a:bodyPr wrap="square" rtlCol="0">
            <a:spAutoFit/>
          </a:bodyPr>
          <a:lstStyle/>
          <a:p>
            <a:r>
              <a:rPr lang="en-US" sz="3200" dirty="0"/>
              <a:t>If it is hard, then it might not be the right solution…</a:t>
            </a:r>
          </a:p>
          <a:p>
            <a:r>
              <a:rPr lang="en-US" sz="3200" dirty="0"/>
              <a:t>We now have an alternative geometry, the Vertical-Horizontal Flocculator</a:t>
            </a:r>
          </a:p>
        </p:txBody>
      </p:sp>
      <p:pic>
        <p:nvPicPr>
          <p:cNvPr id="6" name="Picture 5">
            <a:extLst>
              <a:ext uri="{FF2B5EF4-FFF2-40B4-BE49-F238E27FC236}">
                <a16:creationId xmlns:a16="http://schemas.microsoft.com/office/drawing/2014/main" id="{4E5C0D42-D970-4D07-BDD9-320F900F233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142681" y="1823118"/>
            <a:ext cx="1777419" cy="3211764"/>
          </a:xfrm>
          <a:prstGeom prst="rect">
            <a:avLst/>
          </a:prstGeom>
        </p:spPr>
      </p:pic>
    </p:spTree>
    <p:extLst>
      <p:ext uri="{BB962C8B-B14F-4D97-AF65-F5344CB8AC3E}">
        <p14:creationId xmlns:p14="http://schemas.microsoft.com/office/powerpoint/2010/main" val="307140451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number of expansions per depth of flocculator (given W)</a:t>
            </a:r>
          </a:p>
        </p:txBody>
      </p:sp>
      <mc:AlternateContent xmlns:mc="http://schemas.openxmlformats.org/markup-compatibility/2006">
        <mc:Choice xmlns:a14="http://schemas.microsoft.com/office/drawing/2010/main" Requires="a14">
          <p:sp>
            <p:nvSpPr>
              <p:cNvPr id="3" name="TextBox 2"/>
              <p:cNvSpPr txBox="1"/>
              <p:nvPr/>
            </p:nvSpPr>
            <p:spPr>
              <a:xfrm>
                <a:off x="5702541" y="2847330"/>
                <a:ext cx="4469643" cy="1462388"/>
              </a:xfrm>
              <a:prstGeom prst="rect">
                <a:avLst/>
              </a:prstGeom>
              <a:noFill/>
            </p:spPr>
            <p:txBody>
              <a:bodyPr wrap="square" rtlCol="0">
                <a:spAutoFit/>
              </a:bodyPr>
              <a:lstStyle/>
              <a:p>
                <a:r>
                  <a:rPr lang="en-US" dirty="0"/>
                  <a:t>Solve for maximum distance between expansions, </a:t>
                </a:r>
                <a14:m>
                  <m:oMath xmlns:m="http://schemas.openxmlformats.org/officeDocument/2006/math">
                    <m:sSub>
                      <m:sSubPr>
                        <m:ctrlPr>
                          <a:rPr lang="en-US" i="1">
                            <a:latin typeface="Cambria Math" panose="02040503050406030204" pitchFamily="18" charset="0"/>
                          </a:rPr>
                        </m:ctrlPr>
                      </m:sSubPr>
                      <m:e>
                        <m:r>
                          <a:rPr lang="en-US" i="1">
                            <a:latin typeface="Cambria Math"/>
                          </a:rPr>
                          <m:t>𝐻</m:t>
                        </m:r>
                      </m:e>
                      <m:sub>
                        <m:r>
                          <a:rPr lang="en-US" b="0" i="1" smtClean="0">
                            <a:latin typeface="Cambria Math"/>
                          </a:rPr>
                          <m:t>𝑒</m:t>
                        </m:r>
                      </m:sub>
                    </m:sSub>
                  </m:oMath>
                </a14:m>
                <a:r>
                  <a:rPr lang="en-US" dirty="0"/>
                  <a:t>, using </a:t>
                </a:r>
                <a14:m>
                  <m:oMath xmlns:m="http://schemas.openxmlformats.org/officeDocument/2006/math">
                    <m:sSub>
                      <m:sSubPr>
                        <m:ctrlPr>
                          <a:rPr lang="en-US" i="1">
                            <a:latin typeface="Cambria Math" panose="02040503050406030204" pitchFamily="18" charset="0"/>
                          </a:rPr>
                        </m:ctrlPr>
                      </m:sSubPr>
                      <m:e>
                        <m:r>
                          <a:rPr lang="en-US" i="1">
                            <a:latin typeface="Cambria Math"/>
                          </a:rPr>
                          <m:t>𝛱</m:t>
                        </m:r>
                      </m:e>
                      <m:sub>
                        <m:r>
                          <a:rPr lang="en-US" i="1">
                            <a:latin typeface="Cambria Math"/>
                          </a:rPr>
                          <m:t>𝐻</m:t>
                        </m:r>
                        <m:sSub>
                          <m:sSubPr>
                            <m:ctrlPr>
                              <a:rPr lang="en-US" i="1">
                                <a:latin typeface="Cambria Math" panose="02040503050406030204" pitchFamily="18" charset="0"/>
                              </a:rPr>
                            </m:ctrlPr>
                          </m:sSubPr>
                          <m:e>
                            <m:r>
                              <a:rPr lang="en-US" i="1">
                                <a:latin typeface="Cambria Math"/>
                              </a:rPr>
                              <m:t>𝑆</m:t>
                            </m:r>
                          </m:e>
                          <m:sub>
                            <m:r>
                              <a:rPr lang="en-US" i="1">
                                <a:latin typeface="Cambria Math"/>
                              </a:rPr>
                              <m:t>𝑀𝑎𝑥</m:t>
                            </m:r>
                          </m:sub>
                        </m:sSub>
                      </m:sub>
                    </m:sSub>
                  </m:oMath>
                </a14:m>
                <a:r>
                  <a:rPr lang="en-US" dirty="0"/>
                  <a:t> = 6</a:t>
                </a:r>
              </a:p>
            </p:txBody>
          </p:sp>
        </mc:Choice>
        <mc:Fallback>
          <p:sp>
            <p:nvSpPr>
              <p:cNvPr id="3" name="TextBox 2"/>
              <p:cNvSpPr txBox="1">
                <a:spLocks noRot="1" noChangeAspect="1" noMove="1" noResize="1" noEditPoints="1" noAdjustHandles="1" noChangeArrowheads="1" noChangeShapeType="1" noTextEdit="1"/>
              </p:cNvSpPr>
              <p:nvPr/>
            </p:nvSpPr>
            <p:spPr>
              <a:xfrm>
                <a:off x="5702541" y="2847330"/>
                <a:ext cx="4469643" cy="1462388"/>
              </a:xfrm>
              <a:prstGeom prst="rect">
                <a:avLst/>
              </a:prstGeom>
              <a:blipFill>
                <a:blip r:embed="rId7"/>
                <a:stretch>
                  <a:fillRect l="-2725" t="-4167" r="-409" b="-5417"/>
                </a:stretch>
              </a:blipFill>
            </p:spPr>
            <p:txBody>
              <a:bodyPr/>
              <a:lstStyle/>
              <a:p>
                <a:r>
                  <a:rPr lang="en-US">
                    <a:noFill/>
                  </a:rPr>
                  <a:t> </a:t>
                </a:r>
              </a:p>
            </p:txBody>
          </p:sp>
        </mc:Fallback>
      </mc:AlternateContent>
      <p:sp>
        <p:nvSpPr>
          <p:cNvPr id="9" name="TextBox 8"/>
          <p:cNvSpPr txBox="1"/>
          <p:nvPr/>
        </p:nvSpPr>
        <p:spPr>
          <a:xfrm>
            <a:off x="3962452" y="4412545"/>
            <a:ext cx="6209732" cy="954107"/>
          </a:xfrm>
          <a:prstGeom prst="rect">
            <a:avLst/>
          </a:prstGeom>
          <a:noFill/>
        </p:spPr>
        <p:txBody>
          <a:bodyPr wrap="square" rtlCol="0">
            <a:spAutoFit/>
          </a:bodyPr>
          <a:lstStyle/>
          <a:p>
            <a:r>
              <a:rPr lang="en-US" dirty="0"/>
              <a:t>Round </a:t>
            </a:r>
            <a:r>
              <a:rPr lang="en-US" b="1" dirty="0"/>
              <a:t>up</a:t>
            </a:r>
            <a:r>
              <a:rPr lang="en-US" dirty="0"/>
              <a:t> to get the minimum number of expansions per depth of the flocculator</a:t>
            </a:r>
          </a:p>
        </p:txBody>
      </p:sp>
      <p:sp>
        <p:nvSpPr>
          <p:cNvPr id="10" name="TextBox 9"/>
          <p:cNvSpPr txBox="1"/>
          <p:nvPr/>
        </p:nvSpPr>
        <p:spPr>
          <a:xfrm>
            <a:off x="8212197" y="1843688"/>
            <a:ext cx="1867819" cy="523220"/>
          </a:xfrm>
          <a:prstGeom prst="rect">
            <a:avLst/>
          </a:prstGeom>
          <a:noFill/>
        </p:spPr>
        <p:txBody>
          <a:bodyPr wrap="none" rtlCol="0">
            <a:spAutoFit/>
          </a:bodyPr>
          <a:lstStyle/>
          <a:p>
            <a:r>
              <a:rPr lang="en-US" dirty="0"/>
              <a:t>Eliminate S</a:t>
            </a:r>
          </a:p>
        </p:txBody>
      </p:sp>
      <p:pic>
        <p:nvPicPr>
          <p:cNvPr id="2228656" name="Picture 432" descr="http://designserver.cee.cornell.edu/Designs/EtFlocSedFi/7667/20Lps/EtFlocSedFiFloc_f.png"/>
          <p:cNvPicPr>
            <a:picLocks noChangeAspect="1" noChangeArrowheads="1"/>
          </p:cNvPicPr>
          <p:nvPr/>
        </p:nvPicPr>
        <p:blipFill rotWithShape="1">
          <a:blip r:embed="rId8">
            <a:extLst>
              <a:ext uri="{28A0092B-C50C-407E-A947-70E740481C1C}">
                <a14:useLocalDpi xmlns:a14="http://schemas.microsoft.com/office/drawing/2010/main" val="0"/>
              </a:ext>
            </a:extLst>
          </a:blip>
          <a:srcRect t="43096"/>
          <a:stretch/>
        </p:blipFill>
        <p:spPr bwMode="auto">
          <a:xfrm>
            <a:off x="5176533" y="5301915"/>
            <a:ext cx="3602107" cy="14502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8142C5-8515-440E-B2B6-38FC4A6E4EF8}"/>
              </a:ext>
            </a:extLst>
          </p:cNvPr>
          <p:cNvPicPr>
            <a:picLocks noChangeAspect="1"/>
          </p:cNvPicPr>
          <p:nvPr>
            <p:custDataLst>
              <p:tags r:id="rId1"/>
            </p:custDataLst>
          </p:nvPr>
        </p:nvPicPr>
        <p:blipFill>
          <a:blip r:embed="rId9"/>
          <a:stretch>
            <a:fillRect/>
          </a:stretch>
        </p:blipFill>
        <p:spPr>
          <a:xfrm>
            <a:off x="4634247" y="1868107"/>
            <a:ext cx="1435428" cy="625371"/>
          </a:xfrm>
          <a:prstGeom prst="rect">
            <a:avLst/>
          </a:prstGeom>
        </p:spPr>
      </p:pic>
      <p:pic>
        <p:nvPicPr>
          <p:cNvPr id="19" name="Picture 18">
            <a:extLst>
              <a:ext uri="{FF2B5EF4-FFF2-40B4-BE49-F238E27FC236}">
                <a16:creationId xmlns:a16="http://schemas.microsoft.com/office/drawing/2014/main" id="{4C12C420-32A2-49E9-8887-0FA5C75DE67F}"/>
              </a:ext>
            </a:extLst>
          </p:cNvPr>
          <p:cNvPicPr>
            <a:picLocks noChangeAspect="1"/>
          </p:cNvPicPr>
          <p:nvPr>
            <p:custDataLst>
              <p:tags r:id="rId2"/>
            </p:custDataLst>
          </p:nvPr>
        </p:nvPicPr>
        <p:blipFill>
          <a:blip r:embed="rId10"/>
          <a:stretch>
            <a:fillRect/>
          </a:stretch>
        </p:blipFill>
        <p:spPr>
          <a:xfrm>
            <a:off x="6533191" y="1781154"/>
            <a:ext cx="1702400" cy="696685"/>
          </a:xfrm>
          <a:prstGeom prst="rect">
            <a:avLst/>
          </a:prstGeom>
        </p:spPr>
      </p:pic>
      <p:pic>
        <p:nvPicPr>
          <p:cNvPr id="15" name="Picture 1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78ECE241-D0AF-4804-B26D-6443F807269E}"/>
              </a:ext>
            </a:extLst>
          </p:cNvPr>
          <p:cNvPicPr>
            <a:picLocks noChangeAspect="1"/>
          </p:cNvPicPr>
          <p:nvPr>
            <p:custDataLst>
              <p:tags r:id="rId3"/>
            </p:custDataLst>
          </p:nvPr>
        </p:nvPicPr>
        <p:blipFill>
          <a:blip r:embed="rId11"/>
          <a:stretch>
            <a:fillRect/>
          </a:stretch>
        </p:blipFill>
        <p:spPr>
          <a:xfrm>
            <a:off x="1348343" y="3009573"/>
            <a:ext cx="4375488" cy="923954"/>
          </a:xfrm>
          <a:prstGeom prst="rect">
            <a:avLst/>
          </a:prstGeom>
        </p:spPr>
      </p:pic>
      <p:pic>
        <p:nvPicPr>
          <p:cNvPr id="8" name="Picture 7">
            <a:extLst>
              <a:ext uri="{FF2B5EF4-FFF2-40B4-BE49-F238E27FC236}">
                <a16:creationId xmlns:a16="http://schemas.microsoft.com/office/drawing/2014/main" id="{B2EDC9F0-FA40-44CD-8C46-4D52C752604A}"/>
              </a:ext>
            </a:extLst>
          </p:cNvPr>
          <p:cNvPicPr>
            <a:picLocks noChangeAspect="1"/>
          </p:cNvPicPr>
          <p:nvPr>
            <p:custDataLst>
              <p:tags r:id="rId4"/>
            </p:custDataLst>
          </p:nvPr>
        </p:nvPicPr>
        <p:blipFill>
          <a:blip r:embed="rId12"/>
          <a:stretch>
            <a:fillRect/>
          </a:stretch>
        </p:blipFill>
        <p:spPr>
          <a:xfrm>
            <a:off x="1498328" y="4929766"/>
            <a:ext cx="2095543" cy="696686"/>
          </a:xfrm>
          <a:prstGeom prst="rect">
            <a:avLst/>
          </a:prstGeom>
        </p:spPr>
      </p:pic>
      <p:sp>
        <p:nvSpPr>
          <p:cNvPr id="4" name="TextBox 3"/>
          <p:cNvSpPr txBox="1"/>
          <p:nvPr/>
        </p:nvSpPr>
        <p:spPr>
          <a:xfrm>
            <a:off x="1926203" y="3933528"/>
            <a:ext cx="2362200" cy="646331"/>
          </a:xfrm>
          <a:prstGeom prst="rect">
            <a:avLst/>
          </a:prstGeom>
          <a:noFill/>
        </p:spPr>
        <p:txBody>
          <a:bodyPr wrap="square" rtlCol="0">
            <a:spAutoFit/>
          </a:bodyPr>
          <a:lstStyle/>
          <a:p>
            <a:r>
              <a:rPr lang="en-US" sz="1800" dirty="0"/>
              <a:t>Water depth at the end of the flocculator</a:t>
            </a:r>
          </a:p>
        </p:txBody>
      </p:sp>
      <p:cxnSp>
        <p:nvCxnSpPr>
          <p:cNvPr id="6" name="Straight Arrow Connector 5"/>
          <p:cNvCxnSpPr>
            <a:stCxn id="4" idx="2"/>
          </p:cNvCxnSpPr>
          <p:nvPr/>
        </p:nvCxnSpPr>
        <p:spPr>
          <a:xfrm>
            <a:off x="3107303" y="4579859"/>
            <a:ext cx="0" cy="41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6203" y="5977813"/>
            <a:ext cx="2362200" cy="646331"/>
          </a:xfrm>
          <a:prstGeom prst="rect">
            <a:avLst/>
          </a:prstGeom>
          <a:noFill/>
        </p:spPr>
        <p:txBody>
          <a:bodyPr wrap="square" rtlCol="0">
            <a:spAutoFit/>
          </a:bodyPr>
          <a:lstStyle/>
          <a:p>
            <a:r>
              <a:rPr lang="en-US" sz="1800" dirty="0"/>
              <a:t>Distance between flow expansions</a:t>
            </a:r>
          </a:p>
        </p:txBody>
      </p:sp>
      <p:cxnSp>
        <p:nvCxnSpPr>
          <p:cNvPr id="18" name="Straight Arrow Connector 17"/>
          <p:cNvCxnSpPr>
            <a:stCxn id="17" idx="0"/>
          </p:cNvCxnSpPr>
          <p:nvPr/>
        </p:nvCxnSpPr>
        <p:spPr>
          <a:xfrm flipV="1">
            <a:off x="3107303" y="5650113"/>
            <a:ext cx="0" cy="327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nu G_{CS}^2 = \frac{K_{baffle}}{2 H_e} \left( \frac{Q}{W S} \right)^3$$&#10;&#10;&#10;\end{document}" title="IguanaTex Bitmap Display">
            <a:extLst>
              <a:ext uri="{FF2B5EF4-FFF2-40B4-BE49-F238E27FC236}">
                <a16:creationId xmlns:a16="http://schemas.microsoft.com/office/drawing/2014/main" id="{32F18C8F-A1B1-4E0D-B29E-C6AB425E060B}"/>
              </a:ext>
            </a:extLst>
          </p:cNvPr>
          <p:cNvPicPr>
            <a:picLocks noChangeAspect="1"/>
          </p:cNvPicPr>
          <p:nvPr>
            <p:custDataLst>
              <p:tags r:id="rId5"/>
            </p:custDataLst>
          </p:nvPr>
        </p:nvPicPr>
        <p:blipFill>
          <a:blip r:embed="rId13"/>
          <a:stretch>
            <a:fillRect/>
          </a:stretch>
        </p:blipFill>
        <p:spPr>
          <a:xfrm>
            <a:off x="1615014" y="1755913"/>
            <a:ext cx="3117443" cy="721706"/>
          </a:xfrm>
          <a:prstGeom prst="rect">
            <a:avLst/>
          </a:prstGeom>
        </p:spPr>
      </p:pic>
    </p:spTree>
    <p:extLst>
      <p:ext uri="{BB962C8B-B14F-4D97-AF65-F5344CB8AC3E}">
        <p14:creationId xmlns:p14="http://schemas.microsoft.com/office/powerpoint/2010/main" val="12950808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Our Design Approach</a:t>
                </a:r>
                <a:br>
                  <a:rPr lang="en-US" dirty="0"/>
                </a:br>
                <a:r>
                  <a:rPr lang="en-US" sz="3600" dirty="0"/>
                  <a:t>Given energy (</a:t>
                </a:r>
                <a14:m>
                  <m:oMath xmlns:m="http://schemas.openxmlformats.org/officeDocument/2006/math">
                    <m:sSub>
                      <m:sSubPr>
                        <m:ctrlPr>
                          <a:rPr lang="en-US" sz="3600" i="1">
                            <a:latin typeface="Cambria Math" panose="02040503050406030204" pitchFamily="18" charset="0"/>
                          </a:rPr>
                        </m:ctrlPr>
                      </m:sSubPr>
                      <m:e>
                        <m:r>
                          <a:rPr lang="en-US" sz="3600" b="1" i="1" smtClean="0">
                            <a:latin typeface="Cambria Math"/>
                          </a:rPr>
                          <m:t>𝒉</m:t>
                        </m:r>
                      </m:e>
                      <m:sub>
                        <m:r>
                          <a:rPr lang="en-US" sz="3600" i="1">
                            <a:latin typeface="Cambria Math"/>
                          </a:rPr>
                          <m:t>𝐹𝑙𝑜𝑐</m:t>
                        </m:r>
                      </m:sub>
                    </m:sSub>
                  </m:oMath>
                </a14:m>
                <a:r>
                  <a:rPr lang="en-US" sz="3600" dirty="0"/>
                  <a:t> or G</a:t>
                </a:r>
                <a:r>
                  <a:rPr lang="en-US" sz="3600" baseline="-25000" dirty="0"/>
                  <a:t>CS</a:t>
                </a:r>
                <a:r>
                  <a:rPr lang="en-US" sz="3600" dirty="0"/>
                  <a:t>) and </a:t>
                </a:r>
                <a:r>
                  <a:rPr lang="en-US" sz="3600" dirty="0" err="1"/>
                  <a:t>G</a:t>
                </a:r>
                <a:r>
                  <a:rPr lang="en-US" sz="3600" baseline="-25000" dirty="0" err="1"/>
                  <a:t>CS</a:t>
                </a:r>
                <a:r>
                  <a:rPr lang="en-US" sz="3600" dirty="0" err="1">
                    <a:latin typeface="Symbol" pitchFamily="18" charset="2"/>
                  </a:rPr>
                  <a:t>q</a:t>
                </a:r>
                <a:endParaRPr lang="en-US" dirty="0">
                  <a:latin typeface="Symbol" pitchFamily="18" charset="2"/>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t="-18717" b="-283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Start big and then design the details</a:t>
                </a:r>
              </a:p>
              <a:p>
                <a:pPr lvl="1"/>
                <a:r>
                  <a:rPr lang="en-US" dirty="0"/>
                  <a:t>Calculate volume of flocculator</a:t>
                </a:r>
              </a:p>
              <a:p>
                <a:pPr lvl="1"/>
                <a:r>
                  <a:rPr lang="en-US" dirty="0"/>
                  <a:t>Split it into channels</a:t>
                </a:r>
              </a:p>
              <a:p>
                <a:pPr lvl="1"/>
                <a:r>
                  <a:rPr lang="en-US" dirty="0"/>
                  <a:t>Then design baffles, and obstacles to fill the channels to get target G</a:t>
                </a:r>
                <a:r>
                  <a:rPr lang="en-US" baseline="-25000" dirty="0"/>
                  <a:t>CS</a:t>
                </a:r>
                <a:endParaRPr lang="en-US" dirty="0"/>
              </a:p>
              <a:p>
                <a:r>
                  <a:rPr lang="en-US" dirty="0"/>
                  <a:t>We can use this design approach because we are assuming that we will design for high efficiency (3&lt; </a:t>
                </a:r>
                <a14:m>
                  <m:oMath xmlns:m="http://schemas.openxmlformats.org/officeDocument/2006/math">
                    <m:f>
                      <m:fPr>
                        <m:type m:val="lin"/>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𝐻</m:t>
                            </m:r>
                          </m:e>
                          <m:sub>
                            <m:r>
                              <a:rPr lang="en-US" i="1">
                                <a:latin typeface="Cambria Math"/>
                              </a:rPr>
                              <m:t>𝑒</m:t>
                            </m:r>
                          </m:sub>
                        </m:sSub>
                      </m:num>
                      <m:den>
                        <m:r>
                          <a:rPr lang="en-US" i="1">
                            <a:latin typeface="Cambria Math"/>
                          </a:rPr>
                          <m:t>𝑆</m:t>
                        </m:r>
                      </m:den>
                    </m:f>
                    <m:r>
                      <a:rPr lang="en-US" i="1">
                        <a:latin typeface="Cambria Math"/>
                      </a:rPr>
                      <m:t> </m:t>
                    </m:r>
                  </m:oMath>
                </a14:m>
                <a:r>
                  <a:rPr lang="en-US" dirty="0"/>
                  <a:t>&lt;6) and thus we don’t have to add extra volume to account for inefficiencies. </a:t>
                </a:r>
                <a:r>
                  <a:rPr lang="en-US" sz="2800" dirty="0"/>
                  <a:t>(Don’t forget this requirement!)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3407" t="-7682" r="-1778" b="-16577"/>
                </a:stretch>
              </a:blipFill>
            </p:spPr>
            <p:txBody>
              <a:bodyPr/>
              <a:lstStyle/>
              <a:p>
                <a:r>
                  <a:rPr lang="en-US">
                    <a:noFill/>
                  </a:rPr>
                  <a:t> </a:t>
                </a:r>
              </a:p>
            </p:txBody>
          </p:sp>
        </mc:Fallback>
      </mc:AlternateContent>
      <p:sp>
        <p:nvSpPr>
          <p:cNvPr id="5" name="Rectangle 4"/>
          <p:cNvSpPr/>
          <p:nvPr/>
        </p:nvSpPr>
        <p:spPr>
          <a:xfrm>
            <a:off x="6993330" y="2131664"/>
            <a:ext cx="2010265" cy="1015663"/>
          </a:xfrm>
          <a:prstGeom prst="rect">
            <a:avLst/>
          </a:prstGeom>
        </p:spPr>
        <p:txBody>
          <a:bodyPr wrap="square">
            <a:spAutoFit/>
          </a:bodyPr>
          <a:lstStyle/>
          <a:p>
            <a:r>
              <a:rPr lang="en-US" sz="2000" kern="0" dirty="0">
                <a:solidFill>
                  <a:srgbClr val="000000"/>
                </a:solidFill>
                <a:latin typeface="Candara"/>
              </a:rPr>
              <a:t>(AguaClara approach as of summer 2015)</a:t>
            </a:r>
            <a:endParaRPr lang="en-US" dirty="0"/>
          </a:p>
        </p:txBody>
      </p:sp>
    </p:spTree>
    <p:extLst>
      <p:ext uri="{BB962C8B-B14F-4D97-AF65-F5344CB8AC3E}">
        <p14:creationId xmlns:p14="http://schemas.microsoft.com/office/powerpoint/2010/main" val="320082627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p:cNvSpPr>
                <a:spLocks noGrp="1"/>
              </p:cNvSpPr>
              <p:nvPr>
                <p:ph type="title"/>
              </p:nvPr>
            </p:nvSpPr>
            <p:spPr/>
            <p:txBody>
              <a:bodyPr/>
              <a:lstStyle/>
              <a:p>
                <a:r>
                  <a:rPr lang="en-US" dirty="0"/>
                  <a:t>Design Algorithm:</a:t>
                </a:r>
                <a:br>
                  <a:rPr lang="en-US" dirty="0"/>
                </a:br>
                <a:r>
                  <a:rPr lang="en-US" dirty="0"/>
                  <a:t>Start with </a:t>
                </a:r>
                <a14:m>
                  <m:oMath xmlns:m="http://schemas.openxmlformats.org/officeDocument/2006/math">
                    <m:sSub>
                      <m:sSubPr>
                        <m:ctrlPr>
                          <a:rPr lang="en-US" i="1">
                            <a:latin typeface="Cambria Math" panose="02040503050406030204" pitchFamily="18" charset="0"/>
                          </a:rPr>
                        </m:ctrlPr>
                      </m:sSubPr>
                      <m:e>
                        <m:r>
                          <a:rPr lang="en-US" i="1">
                            <a:latin typeface="Cambria Math"/>
                          </a:rPr>
                          <m:t>h</m:t>
                        </m:r>
                      </m:e>
                      <m:sub>
                        <m:r>
                          <a:rPr lang="en-US" i="1">
                            <a:latin typeface="Cambria Math"/>
                          </a:rPr>
                          <m:t>𝐹𝑙𝑜𝑐</m:t>
                        </m:r>
                      </m:sub>
                    </m:sSub>
                  </m:oMath>
                </a14:m>
                <a:r>
                  <a:rPr lang="en-US" dirty="0"/>
                  <a:t> and </a:t>
                </a:r>
                <a:r>
                  <a:rPr lang="en-US" dirty="0" err="1"/>
                  <a:t>G</a:t>
                </a:r>
                <a:r>
                  <a:rPr lang="en-US" baseline="-25000" dirty="0" err="1"/>
                  <a:t>CS</a:t>
                </a:r>
                <a:r>
                  <a:rPr lang="en-US" dirty="0" err="1">
                    <a:latin typeface="Symbol" pitchFamily="18" charset="2"/>
                  </a:rPr>
                  <a:t>q</a:t>
                </a:r>
                <a:endParaRPr lang="en-US" dirty="0">
                  <a:latin typeface="Symbol" pitchFamily="18" charset="2"/>
                </a:endParaRPr>
              </a:p>
            </p:txBody>
          </p:sp>
        </mc:Choice>
        <mc:Fallback>
          <p:sp>
            <p:nvSpPr>
              <p:cNvPr id="2" name="Title 1"/>
              <p:cNvSpPr>
                <a:spLocks noGrp="1" noRot="1" noChangeAspect="1" noMove="1" noResize="1" noEditPoints="1" noAdjustHandles="1" noChangeArrowheads="1" noChangeShapeType="1" noTextEdit="1"/>
              </p:cNvSpPr>
              <p:nvPr>
                <p:ph type="title"/>
              </p:nvPr>
            </p:nvSpPr>
            <p:spPr>
              <a:blipFill>
                <a:blip r:embed="rId12"/>
                <a:stretch>
                  <a:fillRect t="-24064" b="-390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9291" y="1600200"/>
                <a:ext cx="6151006" cy="4525963"/>
              </a:xfrm>
            </p:spPr>
            <p:txBody>
              <a:bodyPr/>
              <a:lstStyle/>
              <a:p>
                <a:pPr marL="514350" indent="-514350">
                  <a:buFont typeface="+mj-lt"/>
                  <a:buAutoNum type="arabicPeriod"/>
                </a:pPr>
                <a:r>
                  <a:rPr lang="en-US" sz="2000" dirty="0"/>
                  <a:t>Velocity gradient and flocculator volume given head loss and collision potential</a:t>
                </a:r>
              </a:p>
              <a:p>
                <a:pPr marL="514350" indent="-514350">
                  <a:buFont typeface="+mj-lt"/>
                  <a:buAutoNum type="arabicPeriod"/>
                </a:pPr>
                <a:r>
                  <a:rPr lang="en-US" sz="2000" dirty="0"/>
                  <a:t>Minimum channel width required to achieve </a:t>
                </a:r>
                <a14:m>
                  <m:oMath xmlns:m="http://schemas.openxmlformats.org/officeDocument/2006/math">
                    <m:f>
                      <m:fPr>
                        <m:type m:val="lin"/>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a:rPr>
                              <m:t>𝐻</m:t>
                            </m:r>
                          </m:e>
                          <m:sub>
                            <m:r>
                              <a:rPr lang="en-US" sz="2000" i="1">
                                <a:latin typeface="Cambria Math"/>
                              </a:rPr>
                              <m:t>𝑒</m:t>
                            </m:r>
                          </m:sub>
                        </m:sSub>
                      </m:num>
                      <m:den>
                        <m:r>
                          <a:rPr lang="en-US" sz="2000" i="1">
                            <a:latin typeface="Cambria Math"/>
                          </a:rPr>
                          <m:t>𝑆</m:t>
                        </m:r>
                      </m:den>
                    </m:f>
                    <m:r>
                      <a:rPr lang="en-US" sz="2000" i="1">
                        <a:latin typeface="Cambria Math"/>
                      </a:rPr>
                      <m:t> </m:t>
                    </m:r>
                  </m:oMath>
                </a14:m>
                <a:r>
                  <a:rPr lang="en-US" sz="2000" dirty="0"/>
                  <a:t>&gt;3 and required for constructability</a:t>
                </a:r>
              </a:p>
              <a:p>
                <a:pPr marL="514350" indent="-514350">
                  <a:buFont typeface="+mj-lt"/>
                  <a:buAutoNum type="arabicPeriod"/>
                </a:pPr>
                <a:r>
                  <a:rPr lang="en-US" sz="2000" dirty="0"/>
                  <a:t>Number of channels by taking the total width and dividing by the minimum channel width (floor)</a:t>
                </a:r>
              </a:p>
              <a:p>
                <a:pPr marL="514350" indent="-514350">
                  <a:buFont typeface="+mj-lt"/>
                  <a:buAutoNum type="arabicPeriod"/>
                </a:pPr>
                <a:r>
                  <a:rPr lang="en-US" sz="2000" dirty="0"/>
                  <a:t>Channel width (total width over number of channels)</a:t>
                </a:r>
              </a:p>
              <a:p>
                <a:pPr marL="514350" indent="-514350">
                  <a:buFont typeface="+mj-lt"/>
                  <a:buAutoNum type="arabicPeriod"/>
                </a:pPr>
                <a:r>
                  <a:rPr lang="en-US" sz="2000" dirty="0"/>
                  <a:t>Maximum distance between expansions</a:t>
                </a:r>
              </a:p>
              <a:p>
                <a:pPr marL="514350" indent="-514350">
                  <a:buFont typeface="+mj-lt"/>
                  <a:buAutoNum type="arabicPeriod"/>
                </a:pPr>
                <a:r>
                  <a:rPr lang="en-US" sz="2000" dirty="0"/>
                  <a:t>Minimum number of expansions per baffle space</a:t>
                </a:r>
              </a:p>
              <a:p>
                <a:pPr marL="514350" indent="-514350">
                  <a:buFont typeface="+mj-lt"/>
                  <a:buAutoNum type="arabicPeriod"/>
                </a:pPr>
                <a:r>
                  <a:rPr lang="en-US" sz="2000" dirty="0"/>
                  <a:t>Actual distance between expansions</a:t>
                </a:r>
              </a:p>
              <a:p>
                <a:pPr marL="514350" indent="-514350">
                  <a:buFont typeface="+mj-lt"/>
                  <a:buAutoNum type="arabicPeriod"/>
                </a:pPr>
                <a:r>
                  <a:rPr lang="en-US" sz="2000" dirty="0"/>
                  <a:t>Baffle spacing</a:t>
                </a:r>
              </a:p>
              <a:p>
                <a:pPr marL="514350" indent="-514350">
                  <a:buFont typeface="+mj-lt"/>
                  <a:buAutoNum type="arabicPeriod"/>
                </a:pPr>
                <a:r>
                  <a:rPr lang="en-US" sz="2000" dirty="0"/>
                  <a:t>Calculate the obstacle width to obtain the same jet expansion conditions as produced by the 180 degree bend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9291" y="1600200"/>
                <a:ext cx="6151006" cy="4525963"/>
              </a:xfrm>
              <a:blipFill>
                <a:blip r:embed="rId13"/>
                <a:stretch>
                  <a:fillRect l="-2376" t="-4582" r="-1584" b="-16173"/>
                </a:stretch>
              </a:blipFill>
            </p:spPr>
            <p:txBody>
              <a:bodyPr/>
              <a:lstStyle/>
              <a:p>
                <a:r>
                  <a:rPr lang="en-US">
                    <a:noFill/>
                  </a:rPr>
                  <a:t> </a:t>
                </a:r>
              </a:p>
            </p:txBody>
          </p:sp>
        </mc:Fallback>
      </mc:AlternateContent>
      <p:pic>
        <p:nvPicPr>
          <p:cNvPr id="4" name="Picture 3"/>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6002979" y="1601650"/>
            <a:ext cx="1599999" cy="621714"/>
          </a:xfrm>
          <a:prstGeom prst="rect">
            <a:avLst/>
          </a:prstGeom>
        </p:spPr>
      </p:pic>
      <p:pic>
        <p:nvPicPr>
          <p:cNvPr id="6" name="Picture 5"/>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7928706" y="1646497"/>
            <a:ext cx="1112381" cy="563809"/>
          </a:xfrm>
          <a:prstGeom prst="rect">
            <a:avLst/>
          </a:prstGeom>
        </p:spPr>
      </p:pic>
      <p:pic>
        <p:nvPicPr>
          <p:cNvPr id="33" name="Picture 32" descr="\documentclass{article}&#10;\usepackage{amsmath}&#10;\pagestyle{empty}&#10;\begin{document}&#10;&#10;$$W_{Min} = \frac{\Pi_{HS_{min}} Q}{H_e} \left( \frac{K_{baffle}}{2 H_e \nu G_{CS}^2} \right)^\frac{1}{3}$$&#10;&#10;&#10;\end{document}" title="IguanaTex Bitmap Display">
            <a:extLst>
              <a:ext uri="{FF2B5EF4-FFF2-40B4-BE49-F238E27FC236}">
                <a16:creationId xmlns:a16="http://schemas.microsoft.com/office/drawing/2014/main" id="{FD0C9CC1-4B78-4CF4-BB69-7C6401D56169}"/>
              </a:ext>
            </a:extLst>
          </p:cNvPr>
          <p:cNvPicPr>
            <a:picLocks noChangeAspect="1"/>
          </p:cNvPicPr>
          <p:nvPr>
            <p:custDataLst>
              <p:tags r:id="rId3"/>
            </p:custDataLst>
          </p:nvPr>
        </p:nvPicPr>
        <p:blipFill>
          <a:blip r:embed="rId16"/>
          <a:stretch>
            <a:fillRect/>
          </a:stretch>
        </p:blipFill>
        <p:spPr>
          <a:xfrm>
            <a:off x="5832156" y="2295057"/>
            <a:ext cx="3615288" cy="676408"/>
          </a:xfrm>
          <a:prstGeom prst="rect">
            <a:avLst/>
          </a:prstGeom>
        </p:spPr>
      </p:pic>
      <p:pic>
        <p:nvPicPr>
          <p:cNvPr id="35" name="Picture 34" descr="\documentclass{article}&#10;\usepackage{amsmath}&#10;\pagestyle{empty}&#10;\begin{document}&#10;&#10;$$H_{e_{Max}} = \left[ \frac{K_{baffle}}{2 \nu G_{CS}^2} \left( \frac{Q \Pi_{HS_{Max}}}{W} \right)^3 \right]^\frac{1}{4}$$&#10;&#10;&#10;\end{document}" title="IguanaTex Bitmap Display">
            <a:extLst>
              <a:ext uri="{FF2B5EF4-FFF2-40B4-BE49-F238E27FC236}">
                <a16:creationId xmlns:a16="http://schemas.microsoft.com/office/drawing/2014/main" id="{3914EEDB-FEA6-4678-9EF8-F725868238CA}"/>
              </a:ext>
            </a:extLst>
          </p:cNvPr>
          <p:cNvPicPr>
            <a:picLocks noChangeAspect="1"/>
          </p:cNvPicPr>
          <p:nvPr>
            <p:custDataLst>
              <p:tags r:id="rId4"/>
            </p:custDataLst>
          </p:nvPr>
        </p:nvPicPr>
        <p:blipFill>
          <a:blip r:embed="rId17"/>
          <a:stretch>
            <a:fillRect/>
          </a:stretch>
        </p:blipFill>
        <p:spPr>
          <a:xfrm>
            <a:off x="6067723" y="3850780"/>
            <a:ext cx="3321117" cy="701306"/>
          </a:xfrm>
          <a:prstGeom prst="rect">
            <a:avLst/>
          </a:prstGeom>
        </p:spPr>
      </p:pic>
      <p:pic>
        <p:nvPicPr>
          <p:cNvPr id="21" name="Picture 20">
            <a:extLst>
              <a:ext uri="{FF2B5EF4-FFF2-40B4-BE49-F238E27FC236}">
                <a16:creationId xmlns:a16="http://schemas.microsoft.com/office/drawing/2014/main" id="{D785640A-5627-4140-865D-CDB97B79CFCA}"/>
              </a:ext>
            </a:extLst>
          </p:cNvPr>
          <p:cNvPicPr>
            <a:picLocks noChangeAspect="1"/>
          </p:cNvPicPr>
          <p:nvPr>
            <p:custDataLst>
              <p:tags r:id="rId5"/>
            </p:custDataLst>
          </p:nvPr>
        </p:nvPicPr>
        <p:blipFill>
          <a:blip r:embed="rId18"/>
          <a:stretch>
            <a:fillRect/>
          </a:stretch>
        </p:blipFill>
        <p:spPr>
          <a:xfrm>
            <a:off x="6738610" y="4662945"/>
            <a:ext cx="1746286" cy="580571"/>
          </a:xfrm>
          <a:prstGeom prst="rect">
            <a:avLst/>
          </a:prstGeom>
        </p:spPr>
      </p:pic>
      <p:sp>
        <p:nvSpPr>
          <p:cNvPr id="5" name="TextBox 4">
            <a:extLst>
              <a:ext uri="{FF2B5EF4-FFF2-40B4-BE49-F238E27FC236}">
                <a16:creationId xmlns:a16="http://schemas.microsoft.com/office/drawing/2014/main" id="{F7575C53-6500-4408-8ECC-91969A5D912B}"/>
              </a:ext>
            </a:extLst>
          </p:cNvPr>
          <p:cNvSpPr txBox="1"/>
          <p:nvPr/>
        </p:nvSpPr>
        <p:spPr>
          <a:xfrm>
            <a:off x="9830908" y="2301415"/>
            <a:ext cx="1976823" cy="400110"/>
          </a:xfrm>
          <a:prstGeom prst="rect">
            <a:avLst/>
          </a:prstGeom>
          <a:noFill/>
        </p:spPr>
        <p:txBody>
          <a:bodyPr wrap="none" rtlCol="0">
            <a:spAutoFit/>
          </a:bodyPr>
          <a:lstStyle/>
          <a:p>
            <a:r>
              <a:rPr lang="en-US" sz="2000" dirty="0"/>
              <a:t>Where K is from </a:t>
            </a:r>
          </a:p>
        </p:txBody>
      </p:sp>
      <p:pic>
        <p:nvPicPr>
          <p:cNvPr id="10" name="Picture 9" descr="\documentclass{article}&#10;\usepackage{amsmath}&#10;\pagestyle{empty}&#10;\begin{document}&#10;&#10;$$K_{baffle_{exp}} = \left(\frac{\left(1 - \Pi_{vc}^{baffle}\right) ^ 2}{ \Pi_{vc}^{baffle} \Pi_{PlaneJet_{exp}} \Pi_{H_{e}S_{min}}}\right) ^ 2$$&#10;&#10;\end{document}" title="IguanaTex Bitmap Display">
            <a:extLst>
              <a:ext uri="{FF2B5EF4-FFF2-40B4-BE49-F238E27FC236}">
                <a16:creationId xmlns:a16="http://schemas.microsoft.com/office/drawing/2014/main" id="{5A3F79FC-D770-4723-B1D4-34615A257540}"/>
              </a:ext>
            </a:extLst>
          </p:cNvPr>
          <p:cNvPicPr>
            <a:picLocks noChangeAspect="1"/>
          </p:cNvPicPr>
          <p:nvPr>
            <p:custDataLst>
              <p:tags r:id="rId6"/>
            </p:custDataLst>
          </p:nvPr>
        </p:nvPicPr>
        <p:blipFill>
          <a:blip r:embed="rId19"/>
          <a:stretch>
            <a:fillRect/>
          </a:stretch>
        </p:blipFill>
        <p:spPr>
          <a:xfrm>
            <a:off x="9564639" y="2771410"/>
            <a:ext cx="2465007" cy="400110"/>
          </a:xfrm>
          <a:prstGeom prst="rect">
            <a:avLst/>
          </a:prstGeom>
        </p:spPr>
      </p:pic>
      <p:pic>
        <p:nvPicPr>
          <p:cNvPr id="14" name="Picture 13" descr="\documentclass{article}&#10;\usepackage{amsmath}&#10;\pagestyle{empty}&#10;\begin{document}&#10;&#10;$$K_{baffle_{exp}} = \left(\frac{\left(1 - \Pi_{vc}^{baffle}\right) ^ 2}{ \Pi_{vc}^{baffle} \Pi_{PlaneJet_{exp}} \Pi_{H_{e}S_{max}}}\right) ^ 2$$&#10;&#10;\end{document}" title="IguanaTex Bitmap Display">
            <a:extLst>
              <a:ext uri="{FF2B5EF4-FFF2-40B4-BE49-F238E27FC236}">
                <a16:creationId xmlns:a16="http://schemas.microsoft.com/office/drawing/2014/main" id="{7357AEC1-7BCB-4151-813D-AA32B476345C}"/>
              </a:ext>
            </a:extLst>
          </p:cNvPr>
          <p:cNvPicPr>
            <a:picLocks noChangeAspect="1"/>
          </p:cNvPicPr>
          <p:nvPr>
            <p:custDataLst>
              <p:tags r:id="rId7"/>
            </p:custDataLst>
          </p:nvPr>
        </p:nvPicPr>
        <p:blipFill>
          <a:blip r:embed="rId20"/>
          <a:stretch>
            <a:fillRect/>
          </a:stretch>
        </p:blipFill>
        <p:spPr>
          <a:xfrm>
            <a:off x="9627819" y="4050835"/>
            <a:ext cx="2465007" cy="398556"/>
          </a:xfrm>
          <a:prstGeom prst="rect">
            <a:avLst/>
          </a:prstGeom>
        </p:spPr>
      </p:pic>
      <p:pic>
        <p:nvPicPr>
          <p:cNvPr id="23" name="Picture 22" descr="\documentclass{article}&#10;\usepackage{amsmath}&#10;\pagestyle{empty}&#10;\begin{document}&#10;&#10;$$S = \left(\frac{Q}{W H_e}\right)^3   \frac{ \left(1 - \Pi_{vc}^{baffle}\right) ^ 4}{2 \nu G_{CS}^2 \left( \Pi_{vc}^{baffle} \Pi_{PlaneJet_{exp}} \right)^2}$$&#10;&#10;&#10;\end{document}" title="IguanaTex Bitmap Display">
            <a:extLst>
              <a:ext uri="{FF2B5EF4-FFF2-40B4-BE49-F238E27FC236}">
                <a16:creationId xmlns:a16="http://schemas.microsoft.com/office/drawing/2014/main" id="{03F9F59F-B135-4F0A-8510-BB52CA466FC6}"/>
              </a:ext>
            </a:extLst>
          </p:cNvPr>
          <p:cNvPicPr>
            <a:picLocks noChangeAspect="1"/>
          </p:cNvPicPr>
          <p:nvPr>
            <p:custDataLst>
              <p:tags r:id="rId8"/>
            </p:custDataLst>
          </p:nvPr>
        </p:nvPicPr>
        <p:blipFill>
          <a:blip r:embed="rId21"/>
          <a:stretch>
            <a:fillRect/>
          </a:stretch>
        </p:blipFill>
        <p:spPr>
          <a:xfrm>
            <a:off x="6802978" y="5328706"/>
            <a:ext cx="5083426" cy="937144"/>
          </a:xfrm>
          <a:prstGeom prst="rect">
            <a:avLst/>
          </a:prstGeom>
        </p:spPr>
      </p:pic>
      <p:pic>
        <p:nvPicPr>
          <p:cNvPr id="26" name="Picture 25" descr="\documentclass{article}&#10;\usepackage{amsmath}&#10;\pagestyle{empty}&#10;\begin{document}&#10;&#10;$$VOL = Q\theta$$&#10;&#10;&#10;\end{document}" title="IguanaTex Bitmap Display">
            <a:extLst>
              <a:ext uri="{FF2B5EF4-FFF2-40B4-BE49-F238E27FC236}">
                <a16:creationId xmlns:a16="http://schemas.microsoft.com/office/drawing/2014/main" id="{97DB10D3-7823-4ADB-8D6A-2D9A6AB0C2C1}"/>
              </a:ext>
            </a:extLst>
          </p:cNvPr>
          <p:cNvPicPr>
            <a:picLocks noChangeAspect="1"/>
          </p:cNvPicPr>
          <p:nvPr>
            <p:custDataLst>
              <p:tags r:id="rId9"/>
            </p:custDataLst>
          </p:nvPr>
        </p:nvPicPr>
        <p:blipFill>
          <a:blip r:embed="rId22"/>
          <a:stretch>
            <a:fillRect/>
          </a:stretch>
        </p:blipFill>
        <p:spPr>
          <a:xfrm>
            <a:off x="9830908" y="1778571"/>
            <a:ext cx="1214476" cy="227047"/>
          </a:xfrm>
          <a:prstGeom prst="rect">
            <a:avLst/>
          </a:prstGeom>
        </p:spPr>
      </p:pic>
      <p:cxnSp>
        <p:nvCxnSpPr>
          <p:cNvPr id="29" name="Straight Arrow Connector 28">
            <a:extLst>
              <a:ext uri="{FF2B5EF4-FFF2-40B4-BE49-F238E27FC236}">
                <a16:creationId xmlns:a16="http://schemas.microsoft.com/office/drawing/2014/main" id="{8F3B3535-CD04-4A09-8896-0729CCD85DDD}"/>
              </a:ext>
            </a:extLst>
          </p:cNvPr>
          <p:cNvCxnSpPr/>
          <p:nvPr/>
        </p:nvCxnSpPr>
        <p:spPr>
          <a:xfrm flipV="1">
            <a:off x="5198724" y="4269697"/>
            <a:ext cx="804255" cy="179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5225CFB-5828-41DE-84BC-712ED3BC34DD}"/>
              </a:ext>
            </a:extLst>
          </p:cNvPr>
          <p:cNvCxnSpPr>
            <a:cxnSpLocks/>
            <a:endCxn id="21" idx="1"/>
          </p:cNvCxnSpPr>
          <p:nvPr/>
        </p:nvCxnSpPr>
        <p:spPr>
          <a:xfrm>
            <a:off x="6139479" y="4857863"/>
            <a:ext cx="599131" cy="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4B605-13D6-44FA-9C8A-42795F868F69}"/>
              </a:ext>
            </a:extLst>
          </p:cNvPr>
          <p:cNvCxnSpPr>
            <a:cxnSpLocks/>
          </p:cNvCxnSpPr>
          <p:nvPr/>
        </p:nvCxnSpPr>
        <p:spPr>
          <a:xfrm flipV="1">
            <a:off x="5152512" y="2701525"/>
            <a:ext cx="679644" cy="1114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4125B95-83A4-4137-86E9-39B81230BB01}"/>
              </a:ext>
            </a:extLst>
          </p:cNvPr>
          <p:cNvCxnSpPr>
            <a:cxnSpLocks/>
          </p:cNvCxnSpPr>
          <p:nvPr/>
        </p:nvCxnSpPr>
        <p:spPr>
          <a:xfrm>
            <a:off x="2387699" y="5595890"/>
            <a:ext cx="4350911" cy="106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90761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2220368" y="3094160"/>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 name="Rectangle 30"/>
          <p:cNvSpPr/>
          <p:nvPr/>
        </p:nvSpPr>
        <p:spPr bwMode="auto">
          <a:xfrm rot="5400000">
            <a:off x="2444590" y="3359574"/>
            <a:ext cx="182880" cy="81307"/>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itle 1"/>
          <p:cNvSpPr>
            <a:spLocks noGrp="1"/>
          </p:cNvSpPr>
          <p:nvPr>
            <p:ph type="title"/>
          </p:nvPr>
        </p:nvSpPr>
        <p:spPr/>
        <p:txBody>
          <a:bodyPr/>
          <a:lstStyle/>
          <a:p>
            <a:r>
              <a:rPr lang="en-US" sz="4000" dirty="0"/>
              <a:t>Viscous Collision Potential per Flow Expansion (bottom-up perspective)</a:t>
            </a:r>
          </a:p>
        </p:txBody>
      </p:sp>
      <p:sp>
        <p:nvSpPr>
          <p:cNvPr id="4" name="TextBox 3"/>
          <p:cNvSpPr txBox="1"/>
          <p:nvPr/>
        </p:nvSpPr>
        <p:spPr>
          <a:xfrm>
            <a:off x="4586825" y="1603368"/>
            <a:ext cx="5384807" cy="461665"/>
          </a:xfrm>
          <a:prstGeom prst="rect">
            <a:avLst/>
          </a:prstGeom>
          <a:noFill/>
        </p:spPr>
        <p:txBody>
          <a:bodyPr wrap="none" rtlCol="0">
            <a:spAutoFit/>
          </a:bodyPr>
          <a:lstStyle/>
          <a:p>
            <a:r>
              <a:rPr lang="en-US" sz="2400" dirty="0"/>
              <a:t>Collision potential for one flow expansion</a:t>
            </a:r>
          </a:p>
        </p:txBody>
      </p:sp>
      <p:sp>
        <p:nvSpPr>
          <p:cNvPr id="27" name="TextBox 26"/>
          <p:cNvSpPr txBox="1"/>
          <p:nvPr/>
        </p:nvSpPr>
        <p:spPr>
          <a:xfrm>
            <a:off x="4586825" y="3149293"/>
            <a:ext cx="5851345" cy="461665"/>
          </a:xfrm>
          <a:prstGeom prst="rect">
            <a:avLst/>
          </a:prstGeom>
          <a:noFill/>
        </p:spPr>
        <p:txBody>
          <a:bodyPr wrap="none" rtlCol="0">
            <a:spAutoFit/>
          </a:bodyPr>
          <a:lstStyle/>
          <a:p>
            <a:r>
              <a:rPr lang="en-US" sz="2400" dirty="0"/>
              <a:t>Energy dissipation rate is energy loss per time</a:t>
            </a:r>
          </a:p>
        </p:txBody>
      </p:sp>
      <p:sp>
        <p:nvSpPr>
          <p:cNvPr id="28" name="TextBox 27"/>
          <p:cNvSpPr txBox="1"/>
          <p:nvPr/>
        </p:nvSpPr>
        <p:spPr>
          <a:xfrm>
            <a:off x="4687111" y="4612313"/>
            <a:ext cx="6005835" cy="1569660"/>
          </a:xfrm>
          <a:prstGeom prst="rect">
            <a:avLst/>
          </a:prstGeom>
          <a:noFill/>
        </p:spPr>
        <p:txBody>
          <a:bodyPr wrap="square" rtlCol="0">
            <a:spAutoFit/>
          </a:bodyPr>
          <a:lstStyle/>
          <a:p>
            <a:r>
              <a:rPr lang="en-US" sz="2400" dirty="0"/>
              <a:t>Collision potential is a function of velocity. This suggests that a flocculator would perform worse if the flow rate was decreased. I don’t know if anyone has ever demonstrated that!</a:t>
            </a:r>
          </a:p>
        </p:txBody>
      </p:sp>
      <p:sp>
        <p:nvSpPr>
          <p:cNvPr id="17" name="TextBox 16"/>
          <p:cNvSpPr txBox="1"/>
          <p:nvPr/>
        </p:nvSpPr>
        <p:spPr>
          <a:xfrm>
            <a:off x="4586825" y="2347409"/>
            <a:ext cx="6211957" cy="461665"/>
          </a:xfrm>
          <a:prstGeom prst="rect">
            <a:avLst/>
          </a:prstGeom>
          <a:noFill/>
        </p:spPr>
        <p:txBody>
          <a:bodyPr wrap="none" rtlCol="0">
            <a:spAutoFit/>
          </a:bodyPr>
          <a:lstStyle/>
          <a:p>
            <a:r>
              <a:rPr lang="en-US" sz="2400" dirty="0"/>
              <a:t>Hydraulic residence time for one expansion zone</a:t>
            </a:r>
          </a:p>
        </p:txBody>
      </p:sp>
      <p:sp>
        <p:nvSpPr>
          <p:cNvPr id="6" name="TextBox 5"/>
          <p:cNvSpPr txBox="1"/>
          <p:nvPr/>
        </p:nvSpPr>
        <p:spPr>
          <a:xfrm>
            <a:off x="4542937" y="2809729"/>
            <a:ext cx="5468164" cy="338554"/>
          </a:xfrm>
          <a:prstGeom prst="rect">
            <a:avLst/>
          </a:prstGeom>
          <a:noFill/>
        </p:spPr>
        <p:txBody>
          <a:bodyPr wrap="none" rtlCol="0">
            <a:spAutoFit/>
          </a:bodyPr>
          <a:lstStyle/>
          <a:p>
            <a:r>
              <a:rPr lang="en-US" sz="1600" dirty="0"/>
              <a:t>These are the average velocities through the expanded flow area</a:t>
            </a:r>
          </a:p>
        </p:txBody>
      </p:sp>
      <p:cxnSp>
        <p:nvCxnSpPr>
          <p:cNvPr id="8" name="Elbow Connector 7"/>
          <p:cNvCxnSpPr>
            <a:cxnSpLocks/>
            <a:stCxn id="6" idx="1"/>
          </p:cNvCxnSpPr>
          <p:nvPr/>
        </p:nvCxnSpPr>
        <p:spPr bwMode="auto">
          <a:xfrm rot="10800000" flipV="1">
            <a:off x="3117557" y="2979006"/>
            <a:ext cx="1425380" cy="449994"/>
          </a:xfrm>
          <a:prstGeom prst="bentConnector3">
            <a:avLst/>
          </a:prstGeom>
          <a:solidFill>
            <a:schemeClr val="accent1"/>
          </a:solidFill>
          <a:ln w="12700" cap="flat" cmpd="sng" algn="ctr">
            <a:solidFill>
              <a:schemeClr val="tx1"/>
            </a:solidFill>
            <a:prstDash val="solid"/>
            <a:round/>
            <a:headEnd type="none" w="lg" len="med"/>
            <a:tailEnd type="arrow"/>
          </a:ln>
          <a:effectLst/>
        </p:spPr>
      </p:cxnSp>
      <p:cxnSp>
        <p:nvCxnSpPr>
          <p:cNvPr id="21" name="Elbow Connector 20"/>
          <p:cNvCxnSpPr>
            <a:cxnSpLocks/>
            <a:stCxn id="6" idx="1"/>
            <a:endCxn id="31" idx="1"/>
          </p:cNvCxnSpPr>
          <p:nvPr/>
        </p:nvCxnSpPr>
        <p:spPr bwMode="auto">
          <a:xfrm rot="10800000" flipV="1">
            <a:off x="2536031" y="2979006"/>
            <a:ext cx="2006907" cy="329782"/>
          </a:xfrm>
          <a:prstGeom prst="bentConnector2">
            <a:avLst/>
          </a:prstGeom>
          <a:solidFill>
            <a:schemeClr val="accent1"/>
          </a:solidFill>
          <a:ln w="12700" cap="flat" cmpd="sng" algn="ctr">
            <a:solidFill>
              <a:schemeClr val="tx1"/>
            </a:solidFill>
            <a:prstDash val="solid"/>
            <a:round/>
            <a:headEnd type="none" w="lg" len="med"/>
            <a:tailEnd type="arrow"/>
          </a:ln>
          <a:effectLst/>
        </p:spPr>
      </p:cxnSp>
      <p:sp>
        <p:nvSpPr>
          <p:cNvPr id="29" name="TextBox 28"/>
          <p:cNvSpPr txBox="1"/>
          <p:nvPr/>
        </p:nvSpPr>
        <p:spPr>
          <a:xfrm>
            <a:off x="4687111" y="2042732"/>
            <a:ext cx="5173211" cy="338554"/>
          </a:xfrm>
          <a:prstGeom prst="rect">
            <a:avLst/>
          </a:prstGeom>
          <a:noFill/>
        </p:spPr>
        <p:txBody>
          <a:bodyPr wrap="none" rtlCol="0">
            <a:spAutoFit/>
          </a:bodyPr>
          <a:lstStyle/>
          <a:p>
            <a:r>
              <a:rPr lang="en-US" sz="1600" dirty="0"/>
              <a:t>Height of one expansion zone (in a vertical flow flocculator)</a:t>
            </a:r>
          </a:p>
        </p:txBody>
      </p:sp>
      <p:cxnSp>
        <p:nvCxnSpPr>
          <p:cNvPr id="16" name="Elbow Connector 15"/>
          <p:cNvCxnSpPr>
            <a:cxnSpLocks/>
            <a:stCxn id="29" idx="1"/>
          </p:cNvCxnSpPr>
          <p:nvPr/>
        </p:nvCxnSpPr>
        <p:spPr bwMode="auto">
          <a:xfrm rot="10800000" flipV="1">
            <a:off x="1961203" y="2212009"/>
            <a:ext cx="2725909" cy="258710"/>
          </a:xfrm>
          <a:prstGeom prst="bentConnector3">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75239" y="1603368"/>
            <a:ext cx="1467551" cy="580905"/>
          </a:xfrm>
          <a:prstGeom prst="rect">
            <a:avLst/>
          </a:prstGeom>
        </p:spPr>
      </p:pic>
      <p:pic>
        <p:nvPicPr>
          <p:cNvPr id="18" name="Picture 17">
            <a:extLst>
              <a:ext uri="{FF2B5EF4-FFF2-40B4-BE49-F238E27FC236}">
                <a16:creationId xmlns:a16="http://schemas.microsoft.com/office/drawing/2014/main" id="{37C146D2-1A9D-42D5-B8FD-D79F19B33FA8}"/>
              </a:ext>
            </a:extLst>
          </p:cNvPr>
          <p:cNvPicPr>
            <a:picLocks noChangeAspect="1"/>
          </p:cNvPicPr>
          <p:nvPr>
            <p:custDataLst>
              <p:tags r:id="rId2"/>
            </p:custDataLst>
          </p:nvPr>
        </p:nvPicPr>
        <p:blipFill>
          <a:blip r:embed="rId10"/>
          <a:stretch>
            <a:fillRect/>
          </a:stretch>
        </p:blipFill>
        <p:spPr>
          <a:xfrm>
            <a:off x="987132" y="2344353"/>
            <a:ext cx="864807" cy="502287"/>
          </a:xfrm>
          <a:prstGeom prst="rect">
            <a:avLst/>
          </a:prstGeom>
        </p:spPr>
      </p:pic>
      <p:pic>
        <p:nvPicPr>
          <p:cNvPr id="7" name="Picture 6" descr="\documentclass{article}&#10;\usepackage{amsmath}&#10;\pagestyle{empty}&#10;\begin{document}&#10;&#10;$$\bar \varepsilon = K_{baffle} \frac{\bar V^2}{2} \frac{\bar V}{H_e}$$&#10;&#10;&#10;\end{document}" title="IguanaTex Bitmap Display">
            <a:extLst>
              <a:ext uri="{FF2B5EF4-FFF2-40B4-BE49-F238E27FC236}">
                <a16:creationId xmlns:a16="http://schemas.microsoft.com/office/drawing/2014/main" id="{1F14C765-DA2E-41AF-8136-217B50ECAA72}"/>
              </a:ext>
            </a:extLst>
          </p:cNvPr>
          <p:cNvPicPr>
            <a:picLocks noChangeAspect="1"/>
          </p:cNvPicPr>
          <p:nvPr>
            <p:custDataLst>
              <p:tags r:id="rId3"/>
            </p:custDataLst>
          </p:nvPr>
        </p:nvPicPr>
        <p:blipFill>
          <a:blip r:embed="rId11"/>
          <a:stretch>
            <a:fillRect/>
          </a:stretch>
        </p:blipFill>
        <p:spPr>
          <a:xfrm>
            <a:off x="1204501" y="3350125"/>
            <a:ext cx="1913056" cy="570714"/>
          </a:xfrm>
          <a:prstGeom prst="rect">
            <a:avLst/>
          </a:prstGeom>
        </p:spPr>
      </p:pic>
      <p:pic>
        <p:nvPicPr>
          <p:cNvPr id="14" name="Picture 13" descr="\documentclass{article}&#10;\usepackage{amsmath}&#10;\pagestyle{empty}&#10;\begin{document}&#10;&#10;$$G_{CS} \theta_e = \frac{H_e}{\bar V} \sqrt{ \frac{K_{baffle}}{\nu} \frac{\bar V^2}{2} \frac{\bar V}{H_e}}$$&#10;&#10;&#10;\end{document}" title="IguanaTex Bitmap Display">
            <a:extLst>
              <a:ext uri="{FF2B5EF4-FFF2-40B4-BE49-F238E27FC236}">
                <a16:creationId xmlns:a16="http://schemas.microsoft.com/office/drawing/2014/main" id="{52C46C52-9185-46BD-89F0-716FA32D67ED}"/>
              </a:ext>
            </a:extLst>
          </p:cNvPr>
          <p:cNvPicPr>
            <a:picLocks noChangeAspect="1"/>
          </p:cNvPicPr>
          <p:nvPr>
            <p:custDataLst>
              <p:tags r:id="rId4"/>
            </p:custDataLst>
          </p:nvPr>
        </p:nvPicPr>
        <p:blipFill>
          <a:blip r:embed="rId12"/>
          <a:stretch>
            <a:fillRect/>
          </a:stretch>
        </p:blipFill>
        <p:spPr>
          <a:xfrm>
            <a:off x="834860" y="4027474"/>
            <a:ext cx="3182604" cy="725039"/>
          </a:xfrm>
          <a:prstGeom prst="rect">
            <a:avLst/>
          </a:prstGeom>
        </p:spPr>
      </p:pic>
      <p:pic>
        <p:nvPicPr>
          <p:cNvPr id="20" name="Picture 19" descr="\documentclass{article}&#10;\usepackage{amsmath}&#10;\pagestyle{empty}&#10;\begin{document}&#10;&#10;$$G_{CS} \theta_e = \sqrt{ \frac{H_e K_{baffle} \bar V}{2 \nu}}$$&#10;&#10;&#10;\end{document}" title="IguanaTex Bitmap Display">
            <a:extLst>
              <a:ext uri="{FF2B5EF4-FFF2-40B4-BE49-F238E27FC236}">
                <a16:creationId xmlns:a16="http://schemas.microsoft.com/office/drawing/2014/main" id="{01B38FB4-1FD5-402A-8824-91771B1B0D54}"/>
              </a:ext>
            </a:extLst>
          </p:cNvPr>
          <p:cNvPicPr>
            <a:picLocks noChangeAspect="1"/>
          </p:cNvPicPr>
          <p:nvPr>
            <p:custDataLst>
              <p:tags r:id="rId5"/>
            </p:custDataLst>
          </p:nvPr>
        </p:nvPicPr>
        <p:blipFill>
          <a:blip r:embed="rId13"/>
          <a:stretch>
            <a:fillRect/>
          </a:stretch>
        </p:blipFill>
        <p:spPr>
          <a:xfrm>
            <a:off x="903215" y="5132285"/>
            <a:ext cx="2594419" cy="580904"/>
          </a:xfrm>
          <a:prstGeom prst="rect">
            <a:avLst/>
          </a:prstGeom>
        </p:spPr>
      </p:pic>
      <p:pic>
        <p:nvPicPr>
          <p:cNvPr id="23" name="Picture 22" descr="\documentclass{article}&#10;\usepackage{amsmath}&#10;\pagestyle{empty}&#10;\begin{document}&#10;&#10;$$G_{CS} \theta_e = \sqrt{ \frac{H_e K_{baffle} Q}{2\nu W S}}$$&#10;&#10;&#10;\end{document}" title="IguanaTex Bitmap Display">
            <a:extLst>
              <a:ext uri="{FF2B5EF4-FFF2-40B4-BE49-F238E27FC236}">
                <a16:creationId xmlns:a16="http://schemas.microsoft.com/office/drawing/2014/main" id="{A30A4D55-1654-48EC-BA4A-ACB9BE5CB6ED}"/>
              </a:ext>
            </a:extLst>
          </p:cNvPr>
          <p:cNvPicPr>
            <a:picLocks noChangeAspect="1"/>
          </p:cNvPicPr>
          <p:nvPr>
            <p:custDataLst>
              <p:tags r:id="rId6"/>
            </p:custDataLst>
          </p:nvPr>
        </p:nvPicPr>
        <p:blipFill>
          <a:blip r:embed="rId14"/>
          <a:stretch>
            <a:fillRect/>
          </a:stretch>
        </p:blipFill>
        <p:spPr>
          <a:xfrm>
            <a:off x="906128" y="5995809"/>
            <a:ext cx="2591506" cy="580904"/>
          </a:xfrm>
          <a:prstGeom prst="rect">
            <a:avLst/>
          </a:prstGeom>
        </p:spPr>
      </p:pic>
    </p:spTree>
    <p:extLst>
      <p:ext uri="{BB962C8B-B14F-4D97-AF65-F5344CB8AC3E}">
        <p14:creationId xmlns:p14="http://schemas.microsoft.com/office/powerpoint/2010/main" val="14120897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Flow for Horizontal-Vertical Flow Flocculators</a:t>
            </a:r>
          </a:p>
        </p:txBody>
      </p:sp>
      <p:sp>
        <p:nvSpPr>
          <p:cNvPr id="4" name="TextBox 3"/>
          <p:cNvSpPr txBox="1"/>
          <p:nvPr/>
        </p:nvSpPr>
        <p:spPr>
          <a:xfrm>
            <a:off x="612949" y="1487156"/>
            <a:ext cx="10508005" cy="523220"/>
          </a:xfrm>
          <a:prstGeom prst="rect">
            <a:avLst/>
          </a:prstGeom>
          <a:noFill/>
        </p:spPr>
        <p:txBody>
          <a:bodyPr wrap="none" rtlCol="0">
            <a:spAutoFit/>
          </a:bodyPr>
          <a:lstStyle/>
          <a:p>
            <a:r>
              <a:rPr lang="en-US" dirty="0">
                <a:latin typeface="+mn-lt"/>
              </a:rPr>
              <a:t>Start with the equation for maximum channel width for vertical flow</a:t>
            </a:r>
          </a:p>
        </p:txBody>
      </p:sp>
      <p:sp>
        <p:nvSpPr>
          <p:cNvPr id="5" name="TextBox 4"/>
          <p:cNvSpPr txBox="1"/>
          <p:nvPr/>
        </p:nvSpPr>
        <p:spPr>
          <a:xfrm>
            <a:off x="367394" y="3245618"/>
            <a:ext cx="2427268" cy="523220"/>
          </a:xfrm>
          <a:prstGeom prst="rect">
            <a:avLst/>
          </a:prstGeom>
          <a:noFill/>
        </p:spPr>
        <p:txBody>
          <a:bodyPr wrap="none" rtlCol="0">
            <a:spAutoFit/>
          </a:bodyPr>
          <a:lstStyle/>
          <a:p>
            <a:r>
              <a:rPr lang="en-US" dirty="0">
                <a:latin typeface="+mn-lt"/>
              </a:rPr>
              <a:t>Solve for Flow</a:t>
            </a:r>
          </a:p>
        </p:txBody>
      </p:sp>
      <p:pic>
        <p:nvPicPr>
          <p:cNvPr id="6" name="Picture 5" descr="\documentclass{article}&#10;\usepackage{amsmath}&#10;\pagestyle{empty}&#10;\begin{document}&#10;&#10;$$W_{Max} = \frac{\Pi_{HS_{Min}} Q}{H_e} \left( \frac{K_{baffle}}{2 H_e \nu G_{CS}^2} \right)^\frac{1}{3}$$&#10;&#10;\end{document}" title="IguanaTex Bitmap Display">
            <a:extLst>
              <a:ext uri="{FF2B5EF4-FFF2-40B4-BE49-F238E27FC236}">
                <a16:creationId xmlns:a16="http://schemas.microsoft.com/office/drawing/2014/main" id="{C9C59DC4-3E7F-49E9-904F-82E5EED4D920}"/>
              </a:ext>
            </a:extLst>
          </p:cNvPr>
          <p:cNvPicPr>
            <a:picLocks noChangeAspect="1"/>
          </p:cNvPicPr>
          <p:nvPr>
            <p:custDataLst>
              <p:tags r:id="rId1"/>
            </p:custDataLst>
          </p:nvPr>
        </p:nvPicPr>
        <p:blipFill>
          <a:blip r:embed="rId8"/>
          <a:stretch>
            <a:fillRect/>
          </a:stretch>
        </p:blipFill>
        <p:spPr>
          <a:xfrm>
            <a:off x="457200" y="2190952"/>
            <a:ext cx="4319219" cy="797816"/>
          </a:xfrm>
          <a:prstGeom prst="rect">
            <a:avLst/>
          </a:prstGeom>
        </p:spPr>
      </p:pic>
      <p:pic>
        <p:nvPicPr>
          <p:cNvPr id="8" name="Picture 7" descr="\documentclass{article}&#10;\usepackage{amsmath}&#10;\pagestyle{empty}&#10;\begin{document}&#10;&#10;$$Q = \frac{W_{Max}H_e}{\Pi_{HS_{Min}} } \left( \frac{2 H_e \nu G_{CS}^2}{K_{baffle}} \right)^\frac{1}{3}$$&#10;&#10;\end{document}" title="IguanaTex Bitmap Display">
            <a:extLst>
              <a:ext uri="{FF2B5EF4-FFF2-40B4-BE49-F238E27FC236}">
                <a16:creationId xmlns:a16="http://schemas.microsoft.com/office/drawing/2014/main" id="{495F2234-7E46-44AA-ADEA-E97D78EF934F}"/>
              </a:ext>
            </a:extLst>
          </p:cNvPr>
          <p:cNvPicPr>
            <a:picLocks noChangeAspect="1"/>
          </p:cNvPicPr>
          <p:nvPr>
            <p:custDataLst>
              <p:tags r:id="rId2"/>
            </p:custDataLst>
          </p:nvPr>
        </p:nvPicPr>
        <p:blipFill>
          <a:blip r:embed="rId9"/>
          <a:stretch>
            <a:fillRect/>
          </a:stretch>
        </p:blipFill>
        <p:spPr>
          <a:xfrm>
            <a:off x="612951" y="3884391"/>
            <a:ext cx="3695066" cy="806413"/>
          </a:xfrm>
          <a:prstGeom prst="rect">
            <a:avLst/>
          </a:prstGeom>
        </p:spPr>
      </p:pic>
      <p:pic>
        <p:nvPicPr>
          <p:cNvPr id="13" name="Picture 12"/>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4460" y="2847020"/>
            <a:ext cx="1127569" cy="449450"/>
          </a:xfrm>
          <a:prstGeom prst="rect">
            <a:avLst/>
          </a:prstGeom>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594460" y="3573400"/>
            <a:ext cx="1290903" cy="390875"/>
          </a:xfrm>
          <a:prstGeom prst="rect">
            <a:avLst/>
          </a:prstGeom>
        </p:spPr>
      </p:pic>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742024" y="4324403"/>
            <a:ext cx="980005" cy="388622"/>
          </a:xfrm>
          <a:prstGeom prst="rect">
            <a:avLst/>
          </a:prstGeom>
        </p:spPr>
      </p:pic>
      <p:pic>
        <p:nvPicPr>
          <p:cNvPr id="10" name="Picture 9" descr="\documentclass{article}&#10;\usepackage{amsmath}&#10;\pagestyle{empty}&#10;\begin{document}&#10;&#10;$$Q = \frac{W_{Max}H_e}{\Pi_{HS_{Min}} } \left( \frac{2 H_e  g^2 h_e^2}{K_{baffle}(G\theta)^2 \nu} \right)^\frac{1}{3}$$&#10;&#10;\end{document}" title="IguanaTex Bitmap Display">
            <a:extLst>
              <a:ext uri="{FF2B5EF4-FFF2-40B4-BE49-F238E27FC236}">
                <a16:creationId xmlns:a16="http://schemas.microsoft.com/office/drawing/2014/main" id="{DD434F60-29F3-42F8-8ED4-9F6F993693C4}"/>
              </a:ext>
            </a:extLst>
          </p:cNvPr>
          <p:cNvPicPr>
            <a:picLocks noChangeAspect="1"/>
          </p:cNvPicPr>
          <p:nvPr>
            <p:custDataLst>
              <p:tags r:id="rId6"/>
            </p:custDataLst>
          </p:nvPr>
        </p:nvPicPr>
        <p:blipFill>
          <a:blip r:embed="rId13"/>
          <a:stretch>
            <a:fillRect/>
          </a:stretch>
        </p:blipFill>
        <p:spPr>
          <a:xfrm>
            <a:off x="769278" y="5196338"/>
            <a:ext cx="4271077" cy="806413"/>
          </a:xfrm>
          <a:prstGeom prst="rect">
            <a:avLst/>
          </a:prstGeom>
        </p:spPr>
      </p:pic>
      <p:pic>
        <p:nvPicPr>
          <p:cNvPr id="11" name="Picture 10">
            <a:extLst>
              <a:ext uri="{FF2B5EF4-FFF2-40B4-BE49-F238E27FC236}">
                <a16:creationId xmlns:a16="http://schemas.microsoft.com/office/drawing/2014/main" id="{54DF65D9-A016-4033-B84D-7B3A88D13FCB}"/>
              </a:ext>
            </a:extLst>
          </p:cNvPr>
          <p:cNvPicPr>
            <a:picLocks noChangeAspect="1"/>
          </p:cNvPicPr>
          <p:nvPr/>
        </p:nvPicPr>
        <p:blipFill>
          <a:blip r:embed="rId14"/>
          <a:stretch>
            <a:fillRect/>
          </a:stretch>
        </p:blipFill>
        <p:spPr>
          <a:xfrm>
            <a:off x="7489172" y="3916400"/>
            <a:ext cx="4567184" cy="2761831"/>
          </a:xfrm>
          <a:prstGeom prst="rect">
            <a:avLst/>
          </a:prstGeom>
        </p:spPr>
      </p:pic>
    </p:spTree>
    <p:extLst>
      <p:ext uri="{BB962C8B-B14F-4D97-AF65-F5344CB8AC3E}">
        <p14:creationId xmlns:p14="http://schemas.microsoft.com/office/powerpoint/2010/main" val="354987534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Horizontal</a:t>
            </a:r>
            <a:r>
              <a:rPr lang="en-US" dirty="0"/>
              <a:t> Flocculator for highest flows</a:t>
            </a:r>
          </a:p>
        </p:txBody>
      </p:sp>
      <p:sp>
        <p:nvSpPr>
          <p:cNvPr id="4" name="TextBox 3"/>
          <p:cNvSpPr txBox="1"/>
          <p:nvPr/>
        </p:nvSpPr>
        <p:spPr>
          <a:xfrm>
            <a:off x="8729346" y="1661557"/>
            <a:ext cx="3541354" cy="1446358"/>
          </a:xfrm>
          <a:prstGeom prst="rect">
            <a:avLst/>
          </a:prstGeom>
          <a:noFill/>
        </p:spPr>
        <p:txBody>
          <a:bodyPr wrap="none" rtlCol="0">
            <a:spAutoFit/>
          </a:bodyPr>
          <a:lstStyle/>
          <a:p>
            <a:r>
              <a:rPr lang="en-US" sz="2400" dirty="0"/>
              <a:t>10 flocculators for 20 </a:t>
            </a:r>
            <a:r>
              <a:rPr lang="en-US" sz="2400" dirty="0" err="1"/>
              <a:t>kL</a:t>
            </a:r>
            <a:r>
              <a:rPr lang="en-US" sz="2400" dirty="0"/>
              <a:t>/s </a:t>
            </a:r>
          </a:p>
          <a:p>
            <a:r>
              <a:rPr lang="en-US" sz="2133" dirty="0">
                <a:latin typeface="Calibri" panose="020F0502020204030204" pitchFamily="34" charset="0"/>
                <a:cs typeface="Calibri" panose="020F0502020204030204" pitchFamily="34" charset="0"/>
              </a:rPr>
              <a:t>Channels are 4 m deep</a:t>
            </a:r>
          </a:p>
          <a:p>
            <a:r>
              <a:rPr lang="en-US" sz="2133" dirty="0">
                <a:latin typeface="Calibri" panose="020F0502020204030204" pitchFamily="34" charset="0"/>
                <a:cs typeface="Calibri" panose="020F0502020204030204" pitchFamily="34" charset="0"/>
              </a:rPr>
              <a:t>40 cm head loss</a:t>
            </a:r>
          </a:p>
          <a:p>
            <a:endParaRPr lang="en-US" sz="2133" dirty="0">
              <a:latin typeface="Calibri" panose="020F0502020204030204" pitchFamily="34" charset="0"/>
              <a:cs typeface="Calibri" panose="020F0502020204030204" pitchFamily="34" charset="0"/>
            </a:endParaRPr>
          </a:p>
        </p:txBody>
      </p:sp>
      <p:sp>
        <p:nvSpPr>
          <p:cNvPr id="5" name="Rectangle 4"/>
          <p:cNvSpPr/>
          <p:nvPr/>
        </p:nvSpPr>
        <p:spPr>
          <a:xfrm>
            <a:off x="9212822" y="5619756"/>
            <a:ext cx="2979178" cy="1200329"/>
          </a:xfrm>
          <a:prstGeom prst="rect">
            <a:avLst/>
          </a:prstGeom>
        </p:spPr>
        <p:txBody>
          <a:bodyPr wrap="square">
            <a:spAutoFit/>
          </a:bodyPr>
          <a:lstStyle/>
          <a:p>
            <a:r>
              <a:rPr lang="en-US" sz="2400" dirty="0">
                <a:latin typeface="Helvetica Neue" panose="020B0604020202020204" charset="0"/>
              </a:rPr>
              <a:t>Cynthia Chu, Dominic Grasso, </a:t>
            </a:r>
            <a:r>
              <a:rPr lang="en-US" sz="2400" dirty="0" err="1">
                <a:latin typeface="Helvetica Neue" panose="020B0604020202020204" charset="0"/>
              </a:rPr>
              <a:t>Yitzy</a:t>
            </a:r>
            <a:r>
              <a:rPr lang="en-US" sz="2400" dirty="0">
                <a:latin typeface="Helvetica Neue" panose="020B0604020202020204" charset="0"/>
              </a:rPr>
              <a:t> Rosenberg</a:t>
            </a:r>
            <a:endParaRPr lang="en-US" sz="2400" dirty="0"/>
          </a:p>
        </p:txBody>
      </p:sp>
      <p:pic>
        <p:nvPicPr>
          <p:cNvPr id="1026" name="Picture 2" descr="https://raw.githubusercontent.com/yyr2/pics4520/master/BigOlFlocciBoi.png"/>
          <p:cNvPicPr>
            <a:picLocks noChangeAspect="1" noChangeArrowheads="1"/>
          </p:cNvPicPr>
          <p:nvPr/>
        </p:nvPicPr>
        <p:blipFill rotWithShape="1">
          <a:blip r:embed="rId2">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180929" y="1479479"/>
            <a:ext cx="10341297" cy="513006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rot="18885429">
            <a:off x="8795283" y="4587783"/>
            <a:ext cx="1154483" cy="666786"/>
          </a:xfrm>
          <a:prstGeom prst="rect">
            <a:avLst/>
          </a:prstGeom>
          <a:solidFill>
            <a:schemeClr val="bg1"/>
          </a:solidFill>
        </p:spPr>
        <p:txBody>
          <a:bodyPr wrap="none" rtlCol="0">
            <a:spAutoFit/>
          </a:bodyPr>
          <a:lstStyle/>
          <a:p>
            <a:r>
              <a:rPr lang="en-US" sz="3733" dirty="0"/>
              <a:t>49 m</a:t>
            </a:r>
          </a:p>
        </p:txBody>
      </p:sp>
      <p:sp>
        <p:nvSpPr>
          <p:cNvPr id="8" name="TextBox 7"/>
          <p:cNvSpPr txBox="1"/>
          <p:nvPr/>
        </p:nvSpPr>
        <p:spPr>
          <a:xfrm rot="991957">
            <a:off x="5075639" y="6002822"/>
            <a:ext cx="1154483" cy="666786"/>
          </a:xfrm>
          <a:prstGeom prst="rect">
            <a:avLst/>
          </a:prstGeom>
          <a:solidFill>
            <a:schemeClr val="bg1"/>
          </a:solidFill>
        </p:spPr>
        <p:txBody>
          <a:bodyPr wrap="none" rtlCol="0">
            <a:spAutoFit/>
          </a:bodyPr>
          <a:lstStyle/>
          <a:p>
            <a:r>
              <a:rPr lang="en-US" sz="3733" dirty="0"/>
              <a:t>64 m</a:t>
            </a:r>
          </a:p>
        </p:txBody>
      </p:sp>
      <p:cxnSp>
        <p:nvCxnSpPr>
          <p:cNvPr id="9" name="Straight Arrow Connector 8">
            <a:extLst>
              <a:ext uri="{FF2B5EF4-FFF2-40B4-BE49-F238E27FC236}">
                <a16:creationId xmlns:a16="http://schemas.microsoft.com/office/drawing/2014/main" id="{CB968EFE-4780-433E-B6EA-7B65B4A90631}"/>
              </a:ext>
            </a:extLst>
          </p:cNvPr>
          <p:cNvCxnSpPr/>
          <p:nvPr/>
        </p:nvCxnSpPr>
        <p:spPr>
          <a:xfrm flipV="1">
            <a:off x="6709025" y="3429000"/>
            <a:ext cx="2503797" cy="21907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DBB024F-24AF-4C80-9FC3-FABA47227E6D}"/>
              </a:ext>
            </a:extLst>
          </p:cNvPr>
          <p:cNvCxnSpPr>
            <a:cxnSpLocks/>
          </p:cNvCxnSpPr>
          <p:nvPr/>
        </p:nvCxnSpPr>
        <p:spPr>
          <a:xfrm>
            <a:off x="4492845" y="5090711"/>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2B1713-9574-492B-8F0B-8454CB784DE2}"/>
              </a:ext>
            </a:extLst>
          </p:cNvPr>
          <p:cNvCxnSpPr>
            <a:cxnSpLocks/>
          </p:cNvCxnSpPr>
          <p:nvPr/>
        </p:nvCxnSpPr>
        <p:spPr>
          <a:xfrm>
            <a:off x="4621083" y="4982832"/>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9FAD04E-1732-4406-AE6E-DCCB85B13D2A}"/>
              </a:ext>
            </a:extLst>
          </p:cNvPr>
          <p:cNvCxnSpPr>
            <a:cxnSpLocks/>
          </p:cNvCxnSpPr>
          <p:nvPr/>
        </p:nvCxnSpPr>
        <p:spPr>
          <a:xfrm>
            <a:off x="4749321" y="4874953"/>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6645A17-CADB-4793-B7CF-8B8BA45BFA88}"/>
              </a:ext>
            </a:extLst>
          </p:cNvPr>
          <p:cNvCxnSpPr>
            <a:cxnSpLocks/>
          </p:cNvCxnSpPr>
          <p:nvPr/>
        </p:nvCxnSpPr>
        <p:spPr>
          <a:xfrm>
            <a:off x="4877559" y="4767074"/>
            <a:ext cx="546406" cy="15660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8D1BDA-9BB3-4423-A6F7-A77CFA96718F}"/>
              </a:ext>
            </a:extLst>
          </p:cNvPr>
          <p:cNvCxnSpPr>
            <a:cxnSpLocks/>
          </p:cNvCxnSpPr>
          <p:nvPr/>
        </p:nvCxnSpPr>
        <p:spPr>
          <a:xfrm>
            <a:off x="5005797" y="4659195"/>
            <a:ext cx="546406" cy="15660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43777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chemeClr val="accent1"/>
                </a:solidFill>
              </a:rPr>
              <a:t>Horizontal</a:t>
            </a:r>
            <a:r>
              <a:rPr lang="en-US" dirty="0"/>
              <a:t> – </a:t>
            </a:r>
            <a:r>
              <a:rPr lang="en-US" dirty="0">
                <a:solidFill>
                  <a:srgbClr val="FF0000"/>
                </a:solidFill>
              </a:rPr>
              <a:t>Vertical</a:t>
            </a:r>
            <a:r>
              <a:rPr lang="en-US" dirty="0"/>
              <a:t> Flocculator for approximately 20 – 200 L/s</a:t>
            </a:r>
          </a:p>
        </p:txBody>
      </p:sp>
      <p:pic>
        <p:nvPicPr>
          <p:cNvPr id="9" name="Picture 8">
            <a:extLst>
              <a:ext uri="{FF2B5EF4-FFF2-40B4-BE49-F238E27FC236}">
                <a16:creationId xmlns:a16="http://schemas.microsoft.com/office/drawing/2014/main" id="{7DF034FD-18B8-46D5-AF31-3250AC44038D}"/>
              </a:ext>
            </a:extLst>
          </p:cNvPr>
          <p:cNvPicPr>
            <a:picLocks noChangeAspect="1"/>
          </p:cNvPicPr>
          <p:nvPr/>
        </p:nvPicPr>
        <p:blipFill>
          <a:blip r:embed="rId2"/>
          <a:stretch>
            <a:fillRect/>
          </a:stretch>
        </p:blipFill>
        <p:spPr>
          <a:xfrm>
            <a:off x="128426" y="1578841"/>
            <a:ext cx="6703889" cy="2392114"/>
          </a:xfrm>
          <a:prstGeom prst="rect">
            <a:avLst/>
          </a:prstGeom>
        </p:spPr>
      </p:pic>
      <p:pic>
        <p:nvPicPr>
          <p:cNvPr id="10" name="Picture 9">
            <a:extLst>
              <a:ext uri="{FF2B5EF4-FFF2-40B4-BE49-F238E27FC236}">
                <a16:creationId xmlns:a16="http://schemas.microsoft.com/office/drawing/2014/main" id="{B11CEBC0-8792-4193-B51A-C7ACE0D7153B}"/>
              </a:ext>
            </a:extLst>
          </p:cNvPr>
          <p:cNvPicPr>
            <a:picLocks noChangeAspect="1"/>
          </p:cNvPicPr>
          <p:nvPr/>
        </p:nvPicPr>
        <p:blipFill>
          <a:blip r:embed="rId3"/>
          <a:stretch>
            <a:fillRect/>
          </a:stretch>
        </p:blipFill>
        <p:spPr>
          <a:xfrm>
            <a:off x="7571365" y="4023092"/>
            <a:ext cx="4567184" cy="2761831"/>
          </a:xfrm>
          <a:prstGeom prst="rect">
            <a:avLst/>
          </a:prstGeom>
        </p:spPr>
      </p:pic>
      <p:cxnSp>
        <p:nvCxnSpPr>
          <p:cNvPr id="11" name="Straight Arrow Connector 10">
            <a:extLst>
              <a:ext uri="{FF2B5EF4-FFF2-40B4-BE49-F238E27FC236}">
                <a16:creationId xmlns:a16="http://schemas.microsoft.com/office/drawing/2014/main" id="{649FEBD1-E5D5-4BDB-82AE-856B7E031BAF}"/>
              </a:ext>
            </a:extLst>
          </p:cNvPr>
          <p:cNvCxnSpPr>
            <a:cxnSpLocks/>
          </p:cNvCxnSpPr>
          <p:nvPr/>
        </p:nvCxnSpPr>
        <p:spPr>
          <a:xfrm flipH="1">
            <a:off x="320782" y="1921267"/>
            <a:ext cx="6306049"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1998179-FFA7-47B0-A080-5C9585CA84E9}"/>
              </a:ext>
            </a:extLst>
          </p:cNvPr>
          <p:cNvCxnSpPr>
            <a:cxnSpLocks/>
          </p:cNvCxnSpPr>
          <p:nvPr/>
        </p:nvCxnSpPr>
        <p:spPr>
          <a:xfrm flipV="1">
            <a:off x="650181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flipV="1">
            <a:off x="620502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flipV="1">
            <a:off x="590825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flipV="1">
            <a:off x="5611474"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flipV="1">
            <a:off x="5314696"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flipV="1">
            <a:off x="5017918"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flipV="1">
            <a:off x="4721140"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flipV="1">
            <a:off x="4424363"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flipV="1">
            <a:off x="4127585"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flipV="1">
            <a:off x="3830807"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flipV="1">
            <a:off x="3534029"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flipV="1">
            <a:off x="3237251"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flipV="1">
            <a:off x="2940474"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flipV="1">
            <a:off x="2643696"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flipV="1">
            <a:off x="2346918"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flipV="1">
            <a:off x="2050140"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flipV="1">
            <a:off x="1753362"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flipV="1">
            <a:off x="1456585"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flipV="1">
            <a:off x="1159807" y="2065105"/>
            <a:ext cx="0" cy="172605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457199" y="2065105"/>
            <a:ext cx="0" cy="1726058"/>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14806BE-C580-44B2-9849-2204D19E94C3}"/>
              </a:ext>
            </a:extLst>
          </p:cNvPr>
          <p:cNvGrpSpPr/>
          <p:nvPr/>
        </p:nvGrpSpPr>
        <p:grpSpPr>
          <a:xfrm>
            <a:off x="126699" y="3970955"/>
            <a:ext cx="6705616" cy="729119"/>
            <a:chOff x="126699" y="3970955"/>
            <a:chExt cx="6705616" cy="729119"/>
          </a:xfrm>
        </p:grpSpPr>
        <p:cxnSp>
          <p:nvCxnSpPr>
            <p:cNvPr id="38" name="Straight Connector 37">
              <a:extLst>
                <a:ext uri="{FF2B5EF4-FFF2-40B4-BE49-F238E27FC236}">
                  <a16:creationId xmlns:a16="http://schemas.microsoft.com/office/drawing/2014/main" id="{92327031-69E7-4CD4-8A03-72ED8C0A12D3}"/>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D5E422-9FA2-49E0-A153-54BC83E5185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DCFC4E-79AF-4802-AB0C-B6953FB8790E}"/>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9199F46-4A51-410E-A0A3-B6D2DBE2474F}"/>
                </a:ext>
              </a:extLst>
            </p:cNvPr>
            <p:cNvSpPr txBox="1"/>
            <p:nvPr/>
          </p:nvSpPr>
          <p:spPr>
            <a:xfrm>
              <a:off x="3113061" y="4114792"/>
              <a:ext cx="732893" cy="523220"/>
            </a:xfrm>
            <a:prstGeom prst="rect">
              <a:avLst/>
            </a:prstGeom>
            <a:solidFill>
              <a:schemeClr val="bg1"/>
            </a:solidFill>
          </p:spPr>
          <p:txBody>
            <a:bodyPr wrap="none" rtlCol="0">
              <a:spAutoFit/>
            </a:bodyPr>
            <a:lstStyle/>
            <a:p>
              <a:r>
                <a:rPr lang="en-US" dirty="0"/>
                <a:t>7 m</a:t>
              </a:r>
            </a:p>
          </p:txBody>
        </p:sp>
      </p:grpSp>
      <p:grpSp>
        <p:nvGrpSpPr>
          <p:cNvPr id="52" name="Group 51">
            <a:extLst>
              <a:ext uri="{FF2B5EF4-FFF2-40B4-BE49-F238E27FC236}">
                <a16:creationId xmlns:a16="http://schemas.microsoft.com/office/drawing/2014/main" id="{BC98B64D-1D83-4AE0-A017-D235FAC60478}"/>
              </a:ext>
            </a:extLst>
          </p:cNvPr>
          <p:cNvGrpSpPr/>
          <p:nvPr/>
        </p:nvGrpSpPr>
        <p:grpSpPr>
          <a:xfrm>
            <a:off x="6832315" y="1578841"/>
            <a:ext cx="1012127" cy="2381840"/>
            <a:chOff x="6832315" y="1578841"/>
            <a:chExt cx="1012127" cy="2381840"/>
          </a:xfrm>
        </p:grpSpPr>
        <p:cxnSp>
          <p:nvCxnSpPr>
            <p:cNvPr id="43" name="Straight Connector 42">
              <a:extLst>
                <a:ext uri="{FF2B5EF4-FFF2-40B4-BE49-F238E27FC236}">
                  <a16:creationId xmlns:a16="http://schemas.microsoft.com/office/drawing/2014/main" id="{7E17A26C-D4DE-4E8F-8393-4FAC34EBA793}"/>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8223B0-89B6-45EC-8B5E-16E395D43ECF}"/>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572AF8F-655C-427C-B220-9149A544072B}"/>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327CF7A-A80E-4C60-8560-E711E6945120}"/>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sp>
        <p:nvSpPr>
          <p:cNvPr id="51" name="TextBox 50">
            <a:extLst>
              <a:ext uri="{FF2B5EF4-FFF2-40B4-BE49-F238E27FC236}">
                <a16:creationId xmlns:a16="http://schemas.microsoft.com/office/drawing/2014/main" id="{E3EAAF5F-B3A0-43B7-BAA5-F1F367ECEA25}"/>
              </a:ext>
            </a:extLst>
          </p:cNvPr>
          <p:cNvSpPr txBox="1"/>
          <p:nvPr/>
        </p:nvSpPr>
        <p:spPr>
          <a:xfrm>
            <a:off x="9051533" y="2065105"/>
            <a:ext cx="2863284" cy="1384995"/>
          </a:xfrm>
          <a:prstGeom prst="rect">
            <a:avLst/>
          </a:prstGeom>
          <a:noFill/>
        </p:spPr>
        <p:txBody>
          <a:bodyPr wrap="none" rtlCol="0">
            <a:spAutoFit/>
          </a:bodyPr>
          <a:lstStyle/>
          <a:p>
            <a:r>
              <a:rPr lang="en-US" dirty="0"/>
              <a:t>80 L/s</a:t>
            </a:r>
          </a:p>
          <a:p>
            <a:r>
              <a:rPr lang="en-US" dirty="0"/>
              <a:t>1 m wide channels</a:t>
            </a:r>
          </a:p>
          <a:p>
            <a:r>
              <a:rPr lang="en-US" dirty="0"/>
              <a:t>40 cm head loss</a:t>
            </a:r>
          </a:p>
        </p:txBody>
      </p:sp>
      <p:pic>
        <p:nvPicPr>
          <p:cNvPr id="54" name="Picture 53">
            <a:extLst>
              <a:ext uri="{FF2B5EF4-FFF2-40B4-BE49-F238E27FC236}">
                <a16:creationId xmlns:a16="http://schemas.microsoft.com/office/drawing/2014/main" id="{4A291D4E-3068-4BCB-9025-37260AD92DDB}"/>
              </a:ext>
            </a:extLst>
          </p:cNvPr>
          <p:cNvPicPr>
            <a:picLocks noChangeAspect="1"/>
          </p:cNvPicPr>
          <p:nvPr/>
        </p:nvPicPr>
        <p:blipFill>
          <a:blip r:embed="rId4"/>
          <a:stretch>
            <a:fillRect/>
          </a:stretch>
        </p:blipFill>
        <p:spPr>
          <a:xfrm>
            <a:off x="320782" y="5186429"/>
            <a:ext cx="3613079" cy="1286556"/>
          </a:xfrm>
          <a:prstGeom prst="rect">
            <a:avLst/>
          </a:prstGeom>
        </p:spPr>
      </p:pic>
      <p:sp>
        <p:nvSpPr>
          <p:cNvPr id="55" name="TextBox 54">
            <a:extLst>
              <a:ext uri="{FF2B5EF4-FFF2-40B4-BE49-F238E27FC236}">
                <a16:creationId xmlns:a16="http://schemas.microsoft.com/office/drawing/2014/main" id="{E99EFADB-B455-41F6-82AE-C9CF3D486A83}"/>
              </a:ext>
            </a:extLst>
          </p:cNvPr>
          <p:cNvSpPr txBox="1"/>
          <p:nvPr/>
        </p:nvSpPr>
        <p:spPr>
          <a:xfrm>
            <a:off x="3995639" y="5267127"/>
            <a:ext cx="2631192" cy="1384995"/>
          </a:xfrm>
          <a:prstGeom prst="rect">
            <a:avLst/>
          </a:prstGeom>
          <a:noFill/>
        </p:spPr>
        <p:txBody>
          <a:bodyPr wrap="square" rtlCol="0">
            <a:spAutoFit/>
          </a:bodyPr>
          <a:lstStyle/>
          <a:p>
            <a:r>
              <a:rPr lang="en-US" dirty="0"/>
              <a:t>Not showing pipe frames to show water path</a:t>
            </a:r>
          </a:p>
        </p:txBody>
      </p:sp>
    </p:spTree>
    <p:extLst>
      <p:ext uri="{BB962C8B-B14F-4D97-AF65-F5344CB8AC3E}">
        <p14:creationId xmlns:p14="http://schemas.microsoft.com/office/powerpoint/2010/main" val="356368944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32724C-B338-4C5B-873C-34D18F43DDA1}"/>
              </a:ext>
            </a:extLst>
          </p:cNvPr>
          <p:cNvPicPr>
            <a:picLocks noChangeAspect="1"/>
          </p:cNvPicPr>
          <p:nvPr/>
        </p:nvPicPr>
        <p:blipFill rotWithShape="1">
          <a:blip r:embed="rId2"/>
          <a:srcRect t="1" b="674"/>
          <a:stretch/>
        </p:blipFill>
        <p:spPr>
          <a:xfrm>
            <a:off x="457198" y="1548831"/>
            <a:ext cx="2471298" cy="5117758"/>
          </a:xfrm>
          <a:prstGeom prst="rect">
            <a:avLst/>
          </a:prstGeom>
        </p:spPr>
      </p:pic>
      <p:sp>
        <p:nvSpPr>
          <p:cNvPr id="8" name="Title 7">
            <a:extLst>
              <a:ext uri="{FF2B5EF4-FFF2-40B4-BE49-F238E27FC236}">
                <a16:creationId xmlns:a16="http://schemas.microsoft.com/office/drawing/2014/main" id="{21372E75-21A5-4FBB-9751-143413A04513}"/>
              </a:ext>
            </a:extLst>
          </p:cNvPr>
          <p:cNvSpPr>
            <a:spLocks noGrp="1"/>
          </p:cNvSpPr>
          <p:nvPr>
            <p:ph type="title"/>
          </p:nvPr>
        </p:nvSpPr>
        <p:spPr/>
        <p:txBody>
          <a:bodyPr/>
          <a:lstStyle/>
          <a:p>
            <a:r>
              <a:rPr lang="en-US" dirty="0">
                <a:solidFill>
                  <a:srgbClr val="FF0000"/>
                </a:solidFill>
              </a:rPr>
              <a:t>Vertical</a:t>
            </a:r>
            <a:r>
              <a:rPr lang="en-US" dirty="0"/>
              <a:t> –</a:t>
            </a:r>
            <a:r>
              <a:rPr lang="en-US" dirty="0">
                <a:solidFill>
                  <a:srgbClr val="FF0000"/>
                </a:solidFill>
              </a:rPr>
              <a:t> </a:t>
            </a:r>
            <a:r>
              <a:rPr lang="en-US" dirty="0">
                <a:solidFill>
                  <a:schemeClr val="accent1"/>
                </a:solidFill>
              </a:rPr>
              <a:t>Horizontal </a:t>
            </a:r>
            <a:r>
              <a:rPr lang="en-US" dirty="0"/>
              <a:t>Flocculator for approximately 0.5 – 20 L/s</a:t>
            </a:r>
          </a:p>
        </p:txBody>
      </p:sp>
      <p:cxnSp>
        <p:nvCxnSpPr>
          <p:cNvPr id="16" name="Straight Arrow Connector 15">
            <a:extLst>
              <a:ext uri="{FF2B5EF4-FFF2-40B4-BE49-F238E27FC236}">
                <a16:creationId xmlns:a16="http://schemas.microsoft.com/office/drawing/2014/main" id="{F0F4D033-190F-47D3-A8A6-CA267260A004}"/>
              </a:ext>
            </a:extLst>
          </p:cNvPr>
          <p:cNvCxnSpPr>
            <a:cxnSpLocks/>
          </p:cNvCxnSpPr>
          <p:nvPr/>
        </p:nvCxnSpPr>
        <p:spPr>
          <a:xfrm rot="5400000" flipV="1">
            <a:off x="1963642" y="578614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997967F-D2A3-4FB7-A834-67FAAE63714A}"/>
              </a:ext>
            </a:extLst>
          </p:cNvPr>
          <p:cNvCxnSpPr>
            <a:cxnSpLocks/>
          </p:cNvCxnSpPr>
          <p:nvPr/>
        </p:nvCxnSpPr>
        <p:spPr>
          <a:xfrm rot="5400000" flipV="1">
            <a:off x="1963642" y="558759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B7BCDD-1501-4E99-8DC2-66E2E1994673}"/>
              </a:ext>
            </a:extLst>
          </p:cNvPr>
          <p:cNvCxnSpPr>
            <a:cxnSpLocks/>
          </p:cNvCxnSpPr>
          <p:nvPr/>
        </p:nvCxnSpPr>
        <p:spPr>
          <a:xfrm rot="5400000" flipV="1">
            <a:off x="1963642" y="538903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95C936C-82F3-4164-BA36-E89339A64343}"/>
              </a:ext>
            </a:extLst>
          </p:cNvPr>
          <p:cNvCxnSpPr>
            <a:cxnSpLocks/>
          </p:cNvCxnSpPr>
          <p:nvPr/>
        </p:nvCxnSpPr>
        <p:spPr>
          <a:xfrm rot="5400000" flipV="1">
            <a:off x="1963642" y="519048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9018367-8362-4BC2-B59E-26093F291500}"/>
              </a:ext>
            </a:extLst>
          </p:cNvPr>
          <p:cNvCxnSpPr>
            <a:cxnSpLocks/>
          </p:cNvCxnSpPr>
          <p:nvPr/>
        </p:nvCxnSpPr>
        <p:spPr>
          <a:xfrm rot="5400000" flipV="1">
            <a:off x="1963642" y="4991927"/>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6A822A-9B8C-4D1B-92A2-9DDB084D4FE1}"/>
              </a:ext>
            </a:extLst>
          </p:cNvPr>
          <p:cNvCxnSpPr>
            <a:cxnSpLocks/>
          </p:cNvCxnSpPr>
          <p:nvPr/>
        </p:nvCxnSpPr>
        <p:spPr>
          <a:xfrm rot="5400000" flipV="1">
            <a:off x="1963642" y="4793373"/>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290C3069-446D-4792-A9CC-15D97E5634C1}"/>
              </a:ext>
            </a:extLst>
          </p:cNvPr>
          <p:cNvCxnSpPr>
            <a:cxnSpLocks/>
          </p:cNvCxnSpPr>
          <p:nvPr/>
        </p:nvCxnSpPr>
        <p:spPr>
          <a:xfrm rot="5400000" flipV="1">
            <a:off x="1963642" y="459482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BE3F6BD-5EF1-4E2D-A912-DB4BDDE82408}"/>
              </a:ext>
            </a:extLst>
          </p:cNvPr>
          <p:cNvCxnSpPr>
            <a:cxnSpLocks/>
          </p:cNvCxnSpPr>
          <p:nvPr/>
        </p:nvCxnSpPr>
        <p:spPr>
          <a:xfrm rot="5400000" flipV="1">
            <a:off x="1963642" y="439626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0387DD5-A7EE-48BB-A188-0989C466C29B}"/>
              </a:ext>
            </a:extLst>
          </p:cNvPr>
          <p:cNvCxnSpPr>
            <a:cxnSpLocks/>
          </p:cNvCxnSpPr>
          <p:nvPr/>
        </p:nvCxnSpPr>
        <p:spPr>
          <a:xfrm rot="5400000" flipV="1">
            <a:off x="1963642" y="4197712"/>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7E8401-EB66-409F-A431-55991F8C2BF6}"/>
              </a:ext>
            </a:extLst>
          </p:cNvPr>
          <p:cNvCxnSpPr>
            <a:cxnSpLocks/>
          </p:cNvCxnSpPr>
          <p:nvPr/>
        </p:nvCxnSpPr>
        <p:spPr>
          <a:xfrm rot="5400000" flipV="1">
            <a:off x="1963642" y="3999158"/>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21B4549-7255-431E-8CBC-99B6405F6B7A}"/>
              </a:ext>
            </a:extLst>
          </p:cNvPr>
          <p:cNvCxnSpPr>
            <a:cxnSpLocks/>
          </p:cNvCxnSpPr>
          <p:nvPr/>
        </p:nvCxnSpPr>
        <p:spPr>
          <a:xfrm rot="5400000" flipV="1">
            <a:off x="1963642" y="3800603"/>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5C78A5-EF30-48F2-BFD1-C0067EB11916}"/>
              </a:ext>
            </a:extLst>
          </p:cNvPr>
          <p:cNvCxnSpPr>
            <a:cxnSpLocks/>
          </p:cNvCxnSpPr>
          <p:nvPr/>
        </p:nvCxnSpPr>
        <p:spPr>
          <a:xfrm rot="5400000" flipV="1">
            <a:off x="1963642" y="3602050"/>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70A47E7-98E0-459A-BFE9-346B41602F14}"/>
              </a:ext>
            </a:extLst>
          </p:cNvPr>
          <p:cNvCxnSpPr>
            <a:cxnSpLocks/>
          </p:cNvCxnSpPr>
          <p:nvPr/>
        </p:nvCxnSpPr>
        <p:spPr>
          <a:xfrm rot="5400000" flipV="1">
            <a:off x="1963642" y="3403496"/>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0F0CF26-B787-48DA-A276-70C44B3A5027}"/>
              </a:ext>
            </a:extLst>
          </p:cNvPr>
          <p:cNvCxnSpPr>
            <a:cxnSpLocks/>
          </p:cNvCxnSpPr>
          <p:nvPr/>
        </p:nvCxnSpPr>
        <p:spPr>
          <a:xfrm rot="5400000" flipV="1">
            <a:off x="1963642" y="3204942"/>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0084D82-053B-4238-891D-A3C100C27D9F}"/>
              </a:ext>
            </a:extLst>
          </p:cNvPr>
          <p:cNvCxnSpPr>
            <a:cxnSpLocks/>
          </p:cNvCxnSpPr>
          <p:nvPr/>
        </p:nvCxnSpPr>
        <p:spPr>
          <a:xfrm rot="5400000" flipV="1">
            <a:off x="1963642" y="3006388"/>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F7F5D21-6479-40A1-A936-6B3AA8345218}"/>
              </a:ext>
            </a:extLst>
          </p:cNvPr>
          <p:cNvCxnSpPr>
            <a:cxnSpLocks/>
          </p:cNvCxnSpPr>
          <p:nvPr/>
        </p:nvCxnSpPr>
        <p:spPr>
          <a:xfrm rot="5400000" flipV="1">
            <a:off x="1963642" y="2807834"/>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7481D0-0824-4CA8-A38D-9BC765206BFF}"/>
              </a:ext>
            </a:extLst>
          </p:cNvPr>
          <p:cNvCxnSpPr>
            <a:cxnSpLocks/>
          </p:cNvCxnSpPr>
          <p:nvPr/>
        </p:nvCxnSpPr>
        <p:spPr>
          <a:xfrm rot="5400000" flipV="1">
            <a:off x="1963642" y="2609280"/>
            <a:ext cx="0" cy="976037"/>
          </a:xfrm>
          <a:prstGeom prst="straightConnector1">
            <a:avLst/>
          </a:prstGeom>
          <a:ln w="5715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F981420-D0A1-4E37-8F90-CC1D744C3DFF}"/>
              </a:ext>
            </a:extLst>
          </p:cNvPr>
          <p:cNvCxnSpPr>
            <a:cxnSpLocks/>
          </p:cNvCxnSpPr>
          <p:nvPr/>
        </p:nvCxnSpPr>
        <p:spPr>
          <a:xfrm rot="5400000" flipV="1">
            <a:off x="1963642" y="2410726"/>
            <a:ext cx="0" cy="97603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002CB03-3595-4DC5-8688-BC3B9DE70CAA}"/>
              </a:ext>
            </a:extLst>
          </p:cNvPr>
          <p:cNvCxnSpPr>
            <a:cxnSpLocks/>
          </p:cNvCxnSpPr>
          <p:nvPr/>
        </p:nvCxnSpPr>
        <p:spPr>
          <a:xfrm flipV="1">
            <a:off x="1963643" y="2409291"/>
            <a:ext cx="0" cy="3855377"/>
          </a:xfrm>
          <a:prstGeom prst="straightConnector1">
            <a:avLst/>
          </a:prstGeom>
          <a:ln w="57150">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552DB150-ECBD-494E-AF23-59FB2DE32280}"/>
              </a:ext>
            </a:extLst>
          </p:cNvPr>
          <p:cNvPicPr>
            <a:picLocks noChangeAspect="1"/>
          </p:cNvPicPr>
          <p:nvPr/>
        </p:nvPicPr>
        <p:blipFill>
          <a:blip r:embed="rId3"/>
          <a:stretch>
            <a:fillRect/>
          </a:stretch>
        </p:blipFill>
        <p:spPr>
          <a:xfrm>
            <a:off x="6862507" y="1829210"/>
            <a:ext cx="2551509" cy="4610531"/>
          </a:xfrm>
          <a:prstGeom prst="rect">
            <a:avLst/>
          </a:prstGeom>
        </p:spPr>
      </p:pic>
      <p:grpSp>
        <p:nvGrpSpPr>
          <p:cNvPr id="34" name="Group 33">
            <a:extLst>
              <a:ext uri="{FF2B5EF4-FFF2-40B4-BE49-F238E27FC236}">
                <a16:creationId xmlns:a16="http://schemas.microsoft.com/office/drawing/2014/main" id="{BF649463-68B8-4765-ABA4-A4CED4911F73}"/>
              </a:ext>
            </a:extLst>
          </p:cNvPr>
          <p:cNvGrpSpPr/>
          <p:nvPr/>
        </p:nvGrpSpPr>
        <p:grpSpPr>
          <a:xfrm>
            <a:off x="2993435" y="1646180"/>
            <a:ext cx="1012127" cy="5020409"/>
            <a:chOff x="6832315" y="1578841"/>
            <a:chExt cx="1012127" cy="2381840"/>
          </a:xfrm>
        </p:grpSpPr>
        <p:cxnSp>
          <p:nvCxnSpPr>
            <p:cNvPr id="36" name="Straight Connector 35">
              <a:extLst>
                <a:ext uri="{FF2B5EF4-FFF2-40B4-BE49-F238E27FC236}">
                  <a16:creationId xmlns:a16="http://schemas.microsoft.com/office/drawing/2014/main" id="{7F431B2E-F220-4490-B030-56DDDCFA1ADD}"/>
                </a:ext>
              </a:extLst>
            </p:cNvPr>
            <p:cNvCxnSpPr>
              <a:cxnSpLocks/>
            </p:cNvCxnSpPr>
            <p:nvPr/>
          </p:nvCxnSpPr>
          <p:spPr>
            <a:xfrm rot="16200000">
              <a:off x="7196875" y="1214282"/>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63A496E-0535-48E3-B202-B551CC873E72}"/>
                </a:ext>
              </a:extLst>
            </p:cNvPr>
            <p:cNvCxnSpPr>
              <a:cxnSpLocks/>
            </p:cNvCxnSpPr>
            <p:nvPr/>
          </p:nvCxnSpPr>
          <p:spPr>
            <a:xfrm rot="16200000">
              <a:off x="7206805" y="3596121"/>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F33C5C3-0F0D-4452-9261-D89AB4F5F8AE}"/>
                </a:ext>
              </a:extLst>
            </p:cNvPr>
            <p:cNvCxnSpPr>
              <a:cxnSpLocks/>
            </p:cNvCxnSpPr>
            <p:nvPr/>
          </p:nvCxnSpPr>
          <p:spPr>
            <a:xfrm>
              <a:off x="7196875" y="1578841"/>
              <a:ext cx="0" cy="2381839"/>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EBA57D2D-F6E0-4253-A17D-BAC98A9EA2B7}"/>
                </a:ext>
              </a:extLst>
            </p:cNvPr>
            <p:cNvSpPr txBox="1"/>
            <p:nvPr/>
          </p:nvSpPr>
          <p:spPr>
            <a:xfrm>
              <a:off x="6842245" y="2435736"/>
              <a:ext cx="1002197" cy="523220"/>
            </a:xfrm>
            <a:prstGeom prst="rect">
              <a:avLst/>
            </a:prstGeom>
            <a:solidFill>
              <a:schemeClr val="bg1"/>
            </a:solidFill>
          </p:spPr>
          <p:txBody>
            <a:bodyPr wrap="none" rtlCol="0">
              <a:spAutoFit/>
            </a:bodyPr>
            <a:lstStyle/>
            <a:p>
              <a:r>
                <a:rPr lang="en-US" dirty="0"/>
                <a:t>2.5 m</a:t>
              </a:r>
            </a:p>
          </p:txBody>
        </p:sp>
      </p:grpSp>
      <p:grpSp>
        <p:nvGrpSpPr>
          <p:cNvPr id="45" name="Group 44">
            <a:extLst>
              <a:ext uri="{FF2B5EF4-FFF2-40B4-BE49-F238E27FC236}">
                <a16:creationId xmlns:a16="http://schemas.microsoft.com/office/drawing/2014/main" id="{3E0596ED-A13F-4689-8333-269242DD74CC}"/>
              </a:ext>
            </a:extLst>
          </p:cNvPr>
          <p:cNvGrpSpPr/>
          <p:nvPr/>
        </p:nvGrpSpPr>
        <p:grpSpPr>
          <a:xfrm rot="1013900">
            <a:off x="8225449" y="1610575"/>
            <a:ext cx="869941" cy="729119"/>
            <a:chOff x="126699" y="3970955"/>
            <a:chExt cx="6705616" cy="729119"/>
          </a:xfrm>
        </p:grpSpPr>
        <p:cxnSp>
          <p:nvCxnSpPr>
            <p:cNvPr id="46" name="Straight Connector 45">
              <a:extLst>
                <a:ext uri="{FF2B5EF4-FFF2-40B4-BE49-F238E27FC236}">
                  <a16:creationId xmlns:a16="http://schemas.microsoft.com/office/drawing/2014/main" id="{FE4BDA94-E157-4E62-AAAB-D464932E0A2C}"/>
                </a:ext>
              </a:extLst>
            </p:cNvPr>
            <p:cNvCxnSpPr/>
            <p:nvPr/>
          </p:nvCxnSpPr>
          <p:spPr>
            <a:xfrm>
              <a:off x="126699"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6BE6B54-4300-4571-91DD-9D4A05237425}"/>
                </a:ext>
              </a:extLst>
            </p:cNvPr>
            <p:cNvCxnSpPr/>
            <p:nvPr/>
          </p:nvCxnSpPr>
          <p:spPr>
            <a:xfrm>
              <a:off x="6832315" y="3970955"/>
              <a:ext cx="0" cy="729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FD3E3C4-BF02-4B81-B5B4-69BECF551A22}"/>
                </a:ext>
              </a:extLst>
            </p:cNvPr>
            <p:cNvCxnSpPr/>
            <p:nvPr/>
          </p:nvCxnSpPr>
          <p:spPr>
            <a:xfrm>
              <a:off x="126699" y="4315146"/>
              <a:ext cx="6705616" cy="0"/>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85F73E7B-D15E-4F5E-85A4-70DD19B2E731}"/>
                </a:ext>
              </a:extLst>
            </p:cNvPr>
            <p:cNvSpPr txBox="1"/>
            <p:nvPr/>
          </p:nvSpPr>
          <p:spPr>
            <a:xfrm>
              <a:off x="1518485" y="4165131"/>
              <a:ext cx="4575945" cy="307777"/>
            </a:xfrm>
            <a:prstGeom prst="rect">
              <a:avLst/>
            </a:prstGeom>
            <a:solidFill>
              <a:schemeClr val="bg1"/>
            </a:solidFill>
          </p:spPr>
          <p:txBody>
            <a:bodyPr wrap="square" rtlCol="0">
              <a:spAutoFit/>
            </a:bodyPr>
            <a:lstStyle/>
            <a:p>
              <a:r>
                <a:rPr lang="en-US" sz="1400" dirty="0"/>
                <a:t>0.5 m</a:t>
              </a:r>
            </a:p>
          </p:txBody>
        </p:sp>
      </p:grpSp>
      <p:sp>
        <p:nvSpPr>
          <p:cNvPr id="14" name="Rectangle 13">
            <a:extLst>
              <a:ext uri="{FF2B5EF4-FFF2-40B4-BE49-F238E27FC236}">
                <a16:creationId xmlns:a16="http://schemas.microsoft.com/office/drawing/2014/main" id="{76285133-1B7A-45B4-BF9B-126BB1C2588A}"/>
              </a:ext>
            </a:extLst>
          </p:cNvPr>
          <p:cNvSpPr/>
          <p:nvPr/>
        </p:nvSpPr>
        <p:spPr>
          <a:xfrm>
            <a:off x="9525906" y="1562683"/>
            <a:ext cx="2737441" cy="954107"/>
          </a:xfrm>
          <a:prstGeom prst="rect">
            <a:avLst/>
          </a:prstGeom>
        </p:spPr>
        <p:txBody>
          <a:bodyPr wrap="square">
            <a:spAutoFit/>
          </a:bodyPr>
          <a:lstStyle/>
          <a:p>
            <a:r>
              <a:rPr lang="en-US" dirty="0"/>
              <a:t>1 L/s</a:t>
            </a:r>
          </a:p>
          <a:p>
            <a:r>
              <a:rPr lang="en-US" dirty="0"/>
              <a:t>40 cm head loss</a:t>
            </a:r>
          </a:p>
        </p:txBody>
      </p:sp>
    </p:spTree>
    <p:extLst>
      <p:ext uri="{BB962C8B-B14F-4D97-AF65-F5344CB8AC3E}">
        <p14:creationId xmlns:p14="http://schemas.microsoft.com/office/powerpoint/2010/main" val="86622757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p:sp>
        <p:nvSpPr>
          <p:cNvPr id="4" name="Content Placeholder 3">
            <a:extLst>
              <a:ext uri="{FF2B5EF4-FFF2-40B4-BE49-F238E27FC236}">
                <a16:creationId xmlns:a16="http://schemas.microsoft.com/office/drawing/2014/main" id="{580D1038-771F-4772-9947-1DF1A5DE1A92}"/>
              </a:ext>
            </a:extLst>
          </p:cNvPr>
          <p:cNvSpPr>
            <a:spLocks noGrp="1"/>
          </p:cNvSpPr>
          <p:nvPr>
            <p:ph idx="1"/>
          </p:nvPr>
        </p:nvSpPr>
        <p:spPr>
          <a:xfrm>
            <a:off x="457200" y="1600200"/>
            <a:ext cx="5943600" cy="4525963"/>
          </a:xfrm>
        </p:spPr>
        <p:txBody>
          <a:bodyPr/>
          <a:lstStyle/>
          <a:p>
            <a:r>
              <a:rPr lang="en-US" dirty="0"/>
              <a:t>Guidelines are given without equations</a:t>
            </a:r>
          </a:p>
          <a:p>
            <a:r>
              <a:rPr lang="en-US" dirty="0"/>
              <a:t>This is because we don’t yet understand the physics of flocculation</a:t>
            </a:r>
          </a:p>
          <a:p>
            <a:r>
              <a:rPr lang="en-US" dirty="0"/>
              <a:t>We would like to know WHY there is a difference between removing color (dissolved organics) and particles</a:t>
            </a:r>
          </a:p>
        </p:txBody>
      </p:sp>
      <p:graphicFrame>
        <p:nvGraphicFramePr>
          <p:cNvPr id="62525" name="Group 61"/>
          <p:cNvGraphicFramePr>
            <a:graphicFrameLocks noGrp="1"/>
          </p:cNvGraphicFramePr>
          <p:nvPr>
            <p:extLst/>
          </p:nvPr>
        </p:nvGraphicFramePr>
        <p:xfrm>
          <a:off x="6774440" y="2037080"/>
          <a:ext cx="4988068"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255221">
                  <a:extLst>
                    <a:ext uri="{9D8B030D-6E8A-4147-A177-3AD203B41FA5}">
                      <a16:colId xmlns:a16="http://schemas.microsoft.com/office/drawing/2014/main" val="20003"/>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367" name="Rectangle 48"/>
          <p:cNvSpPr>
            <a:spLocks noChangeArrowheads="1"/>
          </p:cNvSpPr>
          <p:nvPr/>
        </p:nvSpPr>
        <p:spPr bwMode="auto">
          <a:xfrm>
            <a:off x="7298422" y="5864553"/>
            <a:ext cx="4240401" cy="523220"/>
          </a:xfrm>
          <a:prstGeom prst="rect">
            <a:avLst/>
          </a:prstGeom>
          <a:noFill/>
          <a:ln w="12700" algn="ctr">
            <a:noFill/>
            <a:miter lim="800000"/>
            <a:headEnd type="none" w="lg" len="med"/>
            <a:tailEnd type="none" w="lg" len="med"/>
          </a:ln>
        </p:spPr>
        <p:txBody>
          <a:bodyPr wrap="square">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t>More details</a:t>
            </a:r>
            <a:endParaRPr lang="en-US" dirty="0"/>
          </a:p>
        </p:txBody>
      </p:sp>
      <p:sp>
        <p:nvSpPr>
          <p:cNvPr id="139267" name="Rectangle 3"/>
          <p:cNvSpPr>
            <a:spLocks noGrp="1" noChangeArrowheads="1"/>
          </p:cNvSpPr>
          <p:nvPr>
            <p:ph idx="1"/>
          </p:nvPr>
        </p:nvSpPr>
        <p:spPr/>
        <p:txBody>
          <a:bodyPr/>
          <a:lstStyle/>
          <a:p>
            <a:r>
              <a:rPr lang="en-US" dirty="0"/>
              <a:t>The ports between channels should have the same cross sectional area as WS</a:t>
            </a:r>
          </a:p>
          <a:p>
            <a:r>
              <a:rPr lang="en-US" dirty="0"/>
              <a:t>The number of chambers (spaces between baffles) per canal (except in the last canal) is even – the number of baffles is odd</a:t>
            </a:r>
          </a:p>
          <a:p>
            <a:r>
              <a:rPr lang="en-US" dirty="0"/>
              <a:t>The number of chambers in the last canal is odd – the number of baffles is even</a:t>
            </a:r>
          </a:p>
          <a:p>
            <a:r>
              <a:rPr lang="en-US" dirty="0"/>
              <a:t>Why?</a:t>
            </a:r>
          </a:p>
          <a:p>
            <a:endParaRPr lang="en-US" dirty="0"/>
          </a:p>
        </p:txBody>
      </p:sp>
      <p:pic>
        <p:nvPicPr>
          <p:cNvPr id="8"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8580740" y="0"/>
            <a:ext cx="2496836" cy="1399184"/>
          </a:xfrm>
          <a:prstGeom prst="rect">
            <a:avLst/>
          </a:prstGeom>
          <a:noFill/>
          <a:ln w="9525">
            <a:noFill/>
            <a:miter lim="800000"/>
            <a:headEnd/>
            <a:tailEnd/>
          </a:ln>
        </p:spPr>
      </p:pic>
      <p:pic>
        <p:nvPicPr>
          <p:cNvPr id="9"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rot="21105534">
            <a:off x="4341241" y="4216083"/>
            <a:ext cx="5131173" cy="2875421"/>
          </a:xfrm>
          <a:prstGeom prst="rect">
            <a:avLst/>
          </a:prstGeom>
          <a:noFill/>
          <a:ln w="9525">
            <a:noFill/>
            <a:miter lim="800000"/>
            <a:headEnd/>
            <a:tailEnd/>
          </a:ln>
        </p:spPr>
      </p:pic>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head loss and water levels</a:t>
            </a:r>
          </a:p>
        </p:txBody>
      </p:sp>
      <p:sp>
        <p:nvSpPr>
          <p:cNvPr id="3" name="Content Placeholder 2"/>
          <p:cNvSpPr>
            <a:spLocks noGrp="1"/>
          </p:cNvSpPr>
          <p:nvPr>
            <p:ph idx="1"/>
          </p:nvPr>
        </p:nvSpPr>
        <p:spPr/>
        <p:txBody>
          <a:bodyPr/>
          <a:lstStyle/>
          <a:p>
            <a:r>
              <a:rPr lang="en-US" dirty="0"/>
              <a:t>Downstream head loss set by </a:t>
            </a:r>
            <a:r>
              <a:rPr lang="en-US" dirty="0" err="1"/>
              <a:t>sed</a:t>
            </a:r>
            <a:r>
              <a:rPr lang="en-US" dirty="0"/>
              <a:t> tank</a:t>
            </a:r>
          </a:p>
          <a:p>
            <a:r>
              <a:rPr lang="en-US" dirty="0"/>
              <a:t>Upstream depth set by head loss through the flocculator</a:t>
            </a:r>
          </a:p>
          <a:p>
            <a:r>
              <a:rPr lang="en-US" dirty="0"/>
              <a:t>We design based on the depth set by the </a:t>
            </a:r>
            <a:r>
              <a:rPr lang="en-US" dirty="0" err="1"/>
              <a:t>sed</a:t>
            </a:r>
            <a:r>
              <a:rPr lang="en-US" dirty="0"/>
              <a:t> tank (ignore the effect of head loss that increases the water depth and retention time)</a:t>
            </a:r>
          </a:p>
          <a:p>
            <a:r>
              <a:rPr lang="en-US" dirty="0"/>
              <a:t>We get a slightly conservative design (more collision potential than specified)</a:t>
            </a:r>
          </a:p>
          <a:p>
            <a:endParaRPr lang="en-US" dirty="0"/>
          </a:p>
        </p:txBody>
      </p:sp>
    </p:spTree>
    <p:extLst>
      <p:ext uri="{BB962C8B-B14F-4D97-AF65-F5344CB8AC3E}">
        <p14:creationId xmlns:p14="http://schemas.microsoft.com/office/powerpoint/2010/main" val="6559590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Flocculator elevations (as if it were one long channel)</a:t>
            </a:r>
          </a:p>
        </p:txBody>
      </p:sp>
      <p:grpSp>
        <p:nvGrpSpPr>
          <p:cNvPr id="42" name="Group 41"/>
          <p:cNvGrpSpPr/>
          <p:nvPr/>
        </p:nvGrpSpPr>
        <p:grpSpPr>
          <a:xfrm>
            <a:off x="1640477" y="1829026"/>
            <a:ext cx="5740921" cy="4622241"/>
            <a:chOff x="703385" y="1818752"/>
            <a:chExt cx="7727182" cy="4622241"/>
          </a:xfrm>
        </p:grpSpPr>
        <p:sp>
          <p:nvSpPr>
            <p:cNvPr id="14" name="Right Triangle 13"/>
            <p:cNvSpPr/>
            <p:nvPr/>
          </p:nvSpPr>
          <p:spPr>
            <a:xfrm>
              <a:off x="703385" y="2103454"/>
              <a:ext cx="7717133" cy="669891"/>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23481" y="2768321"/>
              <a:ext cx="7697037" cy="36475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5"/>
            <p:cNvSpPr/>
            <p:nvPr/>
          </p:nvSpPr>
          <p:spPr>
            <a:xfrm>
              <a:off x="703385" y="1818752"/>
              <a:ext cx="7727182" cy="4622241"/>
            </a:xfrm>
            <a:custGeom>
              <a:avLst/>
              <a:gdLst>
                <a:gd name="connsiteX0" fmla="*/ 0 w 7727182"/>
                <a:gd name="connsiteY0" fmla="*/ 10048 h 4622241"/>
                <a:gd name="connsiteX1" fmla="*/ 20096 w 7727182"/>
                <a:gd name="connsiteY1" fmla="*/ 4612193 h 4622241"/>
                <a:gd name="connsiteX2" fmla="*/ 7717134 w 7727182"/>
                <a:gd name="connsiteY2" fmla="*/ 4622241 h 4622241"/>
                <a:gd name="connsiteX3" fmla="*/ 7727182 w 7727182"/>
                <a:gd name="connsiteY3" fmla="*/ 0 h 4622241"/>
              </a:gdLst>
              <a:ahLst/>
              <a:cxnLst>
                <a:cxn ang="0">
                  <a:pos x="connsiteX0" y="connsiteY0"/>
                </a:cxn>
                <a:cxn ang="0">
                  <a:pos x="connsiteX1" y="connsiteY1"/>
                </a:cxn>
                <a:cxn ang="0">
                  <a:pos x="connsiteX2" y="connsiteY2"/>
                </a:cxn>
                <a:cxn ang="0">
                  <a:pos x="connsiteX3" y="connsiteY3"/>
                </a:cxn>
              </a:cxnLst>
              <a:rect l="l" t="t" r="r" b="b"/>
              <a:pathLst>
                <a:path w="7727182" h="4622241">
                  <a:moveTo>
                    <a:pt x="0" y="10048"/>
                  </a:moveTo>
                  <a:cubicBezTo>
                    <a:pt x="6699" y="1544096"/>
                    <a:pt x="13397" y="3078145"/>
                    <a:pt x="20096" y="4612193"/>
                  </a:cubicBezTo>
                  <a:lnTo>
                    <a:pt x="7717134" y="4622241"/>
                  </a:lnTo>
                  <a:cubicBezTo>
                    <a:pt x="7720483" y="3081494"/>
                    <a:pt x="7723833" y="1540747"/>
                    <a:pt x="7727182"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p:cNvGrpSpPr/>
          <p:nvPr/>
        </p:nvGrpSpPr>
        <p:grpSpPr>
          <a:xfrm>
            <a:off x="1640478" y="1829026"/>
            <a:ext cx="5849070" cy="959617"/>
            <a:chOff x="150724" y="1818752"/>
            <a:chExt cx="8058778" cy="959617"/>
          </a:xfrm>
        </p:grpSpPr>
        <p:cxnSp>
          <p:nvCxnSpPr>
            <p:cNvPr id="10" name="Straight Connector 9"/>
            <p:cNvCxnSpPr/>
            <p:nvPr/>
          </p:nvCxnSpPr>
          <p:spPr>
            <a:xfrm flipV="1">
              <a:off x="150724" y="1818752"/>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50724" y="1951055"/>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50724" y="2083358"/>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50724" y="2768321"/>
              <a:ext cx="8058778" cy="1004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2283571" y="1979777"/>
            <a:ext cx="634720" cy="4454770"/>
            <a:chOff x="1346479" y="1961103"/>
            <a:chExt cx="634720" cy="4454770"/>
          </a:xfrm>
        </p:grpSpPr>
        <p:cxnSp>
          <p:nvCxnSpPr>
            <p:cNvPr id="8" name="Straight Connector 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3551331" y="1979777"/>
            <a:ext cx="634720" cy="4454770"/>
            <a:chOff x="1346479" y="1961103"/>
            <a:chExt cx="634720" cy="4454770"/>
          </a:xfrm>
        </p:grpSpPr>
        <p:cxnSp>
          <p:nvCxnSpPr>
            <p:cNvPr id="28" name="Straight Connector 27"/>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819091" y="1979777"/>
            <a:ext cx="634720" cy="4454770"/>
            <a:chOff x="1346479" y="1961103"/>
            <a:chExt cx="634720" cy="4454770"/>
          </a:xfrm>
        </p:grpSpPr>
        <p:cxnSp>
          <p:nvCxnSpPr>
            <p:cNvPr id="31" name="Straight Connector 30"/>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6086851" y="1979777"/>
            <a:ext cx="634720" cy="4454770"/>
            <a:chOff x="1346479" y="1961103"/>
            <a:chExt cx="634720" cy="4454770"/>
          </a:xfrm>
        </p:grpSpPr>
        <p:cxnSp>
          <p:nvCxnSpPr>
            <p:cNvPr id="34" name="Straight Connector 33"/>
            <p:cNvCxnSpPr/>
            <p:nvPr/>
          </p:nvCxnSpPr>
          <p:spPr>
            <a:xfrm>
              <a:off x="1346479" y="1961103"/>
              <a:ext cx="0" cy="38468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81199" y="3406391"/>
              <a:ext cx="0" cy="30094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7587376" y="2578540"/>
            <a:ext cx="3128100" cy="400110"/>
          </a:xfrm>
          <a:prstGeom prst="rect">
            <a:avLst/>
          </a:prstGeom>
          <a:noFill/>
        </p:spPr>
        <p:txBody>
          <a:bodyPr wrap="none" rtlCol="0">
            <a:spAutoFit/>
          </a:bodyPr>
          <a:lstStyle/>
          <a:p>
            <a:r>
              <a:rPr lang="en-US" sz="2000" dirty="0"/>
              <a:t>Water depth of </a:t>
            </a:r>
            <a:r>
              <a:rPr lang="en-US" sz="2000" dirty="0" err="1"/>
              <a:t>sed</a:t>
            </a:r>
            <a:r>
              <a:rPr lang="en-US" sz="2000" dirty="0"/>
              <a:t> tank inlet</a:t>
            </a:r>
          </a:p>
        </p:txBody>
      </p:sp>
      <p:sp>
        <p:nvSpPr>
          <p:cNvPr id="45" name="TextBox 44"/>
          <p:cNvSpPr txBox="1"/>
          <p:nvPr/>
        </p:nvSpPr>
        <p:spPr>
          <a:xfrm>
            <a:off x="7723925" y="2204201"/>
            <a:ext cx="2359941" cy="400110"/>
          </a:xfrm>
          <a:prstGeom prst="rect">
            <a:avLst/>
          </a:prstGeom>
          <a:noFill/>
        </p:spPr>
        <p:txBody>
          <a:bodyPr wrap="none" rtlCol="0">
            <a:spAutoFit/>
          </a:bodyPr>
          <a:lstStyle/>
          <a:p>
            <a:r>
              <a:rPr lang="en-US" sz="2000" dirty="0"/>
              <a:t>Flocculator head loss</a:t>
            </a:r>
          </a:p>
        </p:txBody>
      </p:sp>
      <p:sp>
        <p:nvSpPr>
          <p:cNvPr id="46" name="Right Brace 45"/>
          <p:cNvSpPr/>
          <p:nvPr/>
        </p:nvSpPr>
        <p:spPr>
          <a:xfrm>
            <a:off x="7495472" y="1829026"/>
            <a:ext cx="166254" cy="26460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TextBox 46"/>
          <p:cNvSpPr txBox="1"/>
          <p:nvPr/>
        </p:nvSpPr>
        <p:spPr>
          <a:xfrm>
            <a:off x="7714764" y="1755448"/>
            <a:ext cx="1223412" cy="400110"/>
          </a:xfrm>
          <a:prstGeom prst="rect">
            <a:avLst/>
          </a:prstGeom>
          <a:noFill/>
        </p:spPr>
        <p:txBody>
          <a:bodyPr wrap="none" rtlCol="0">
            <a:spAutoFit/>
          </a:bodyPr>
          <a:lstStyle/>
          <a:p>
            <a:r>
              <a:rPr lang="en-US" sz="2000" dirty="0"/>
              <a:t>Freeboard</a:t>
            </a:r>
          </a:p>
        </p:txBody>
      </p:sp>
      <p:sp>
        <p:nvSpPr>
          <p:cNvPr id="48" name="Right Brace 47"/>
          <p:cNvSpPr/>
          <p:nvPr/>
        </p:nvSpPr>
        <p:spPr>
          <a:xfrm>
            <a:off x="7489547" y="2094621"/>
            <a:ext cx="195659" cy="6839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a:off x="7508185" y="2788643"/>
            <a:ext cx="215740" cy="36459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p:cNvSpPr txBox="1"/>
          <p:nvPr/>
        </p:nvSpPr>
        <p:spPr>
          <a:xfrm>
            <a:off x="7756422" y="4372483"/>
            <a:ext cx="786104" cy="400110"/>
          </a:xfrm>
          <a:prstGeom prst="rect">
            <a:avLst/>
          </a:prstGeom>
          <a:noFill/>
        </p:spPr>
        <p:txBody>
          <a:bodyPr wrap="square" rtlCol="0">
            <a:spAutoFit/>
          </a:bodyPr>
          <a:lstStyle/>
          <a:p>
            <a:r>
              <a:rPr lang="en-US" sz="2000" dirty="0" err="1"/>
              <a:t>H</a:t>
            </a:r>
            <a:r>
              <a:rPr lang="en-US" sz="2000" baseline="-25000" dirty="0" err="1"/>
              <a:t>Floc</a:t>
            </a:r>
            <a:endParaRPr lang="en-US" sz="2000" dirty="0"/>
          </a:p>
        </p:txBody>
      </p:sp>
      <p:sp>
        <p:nvSpPr>
          <p:cNvPr id="53" name="TextBox 52"/>
          <p:cNvSpPr txBox="1"/>
          <p:nvPr/>
        </p:nvSpPr>
        <p:spPr>
          <a:xfrm rot="16200000">
            <a:off x="3687116" y="4496395"/>
            <a:ext cx="647934" cy="400110"/>
          </a:xfrm>
          <a:prstGeom prst="rect">
            <a:avLst/>
          </a:prstGeom>
          <a:noFill/>
        </p:spPr>
        <p:txBody>
          <a:bodyPr wrap="none" rtlCol="0">
            <a:spAutoFit/>
          </a:bodyPr>
          <a:lstStyle/>
          <a:p>
            <a:r>
              <a:rPr lang="en-US" sz="2000" dirty="0"/>
              <a:t>0.4S</a:t>
            </a:r>
          </a:p>
        </p:txBody>
      </p:sp>
      <p:grpSp>
        <p:nvGrpSpPr>
          <p:cNvPr id="62" name="Group 61"/>
          <p:cNvGrpSpPr/>
          <p:nvPr/>
        </p:nvGrpSpPr>
        <p:grpSpPr>
          <a:xfrm>
            <a:off x="1316747" y="4284944"/>
            <a:ext cx="5754656" cy="704088"/>
            <a:chOff x="-258731" y="4274670"/>
            <a:chExt cx="5852408" cy="704088"/>
          </a:xfrm>
        </p:grpSpPr>
        <p:sp>
          <p:nvSpPr>
            <p:cNvPr id="51" name="Block Arc 50"/>
            <p:cNvSpPr/>
            <p:nvPr/>
          </p:nvSpPr>
          <p:spPr>
            <a:xfrm rot="5400000">
              <a:off x="-258731"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Block Arc 53"/>
            <p:cNvSpPr/>
            <p:nvPr/>
          </p:nvSpPr>
          <p:spPr>
            <a:xfrm rot="5400000">
              <a:off x="3848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Block Arc 54"/>
            <p:cNvSpPr/>
            <p:nvPr/>
          </p:nvSpPr>
          <p:spPr>
            <a:xfrm rot="5400000">
              <a:off x="10283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Block Arc 55"/>
            <p:cNvSpPr/>
            <p:nvPr/>
          </p:nvSpPr>
          <p:spPr>
            <a:xfrm rot="5400000">
              <a:off x="16718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Block Arc 56"/>
            <p:cNvSpPr/>
            <p:nvPr/>
          </p:nvSpPr>
          <p:spPr>
            <a:xfrm rot="5400000">
              <a:off x="231542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Block Arc 57"/>
            <p:cNvSpPr/>
            <p:nvPr/>
          </p:nvSpPr>
          <p:spPr>
            <a:xfrm rot="5400000">
              <a:off x="295896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Block Arc 58"/>
            <p:cNvSpPr/>
            <p:nvPr/>
          </p:nvSpPr>
          <p:spPr>
            <a:xfrm rot="5400000">
              <a:off x="360250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Block Arc 59"/>
            <p:cNvSpPr/>
            <p:nvPr/>
          </p:nvSpPr>
          <p:spPr>
            <a:xfrm rot="5400000">
              <a:off x="424604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Block Arc 60"/>
            <p:cNvSpPr/>
            <p:nvPr/>
          </p:nvSpPr>
          <p:spPr>
            <a:xfrm rot="5400000">
              <a:off x="4889589" y="4274670"/>
              <a:ext cx="704088" cy="704088"/>
            </a:xfrm>
            <a:prstGeom prst="blockArc">
              <a:avLst>
                <a:gd name="adj1" fmla="val 10800000"/>
                <a:gd name="adj2" fmla="val 143159"/>
                <a:gd name="adj3" fmla="val 3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63" name="Picture 62">
            <a:extLst>
              <a:ext uri="{FF2B5EF4-FFF2-40B4-BE49-F238E27FC236}">
                <a16:creationId xmlns:a16="http://schemas.microsoft.com/office/drawing/2014/main" id="{B2EDC9F0-FA40-44CD-8C46-4D52C752604A}"/>
              </a:ext>
            </a:extLst>
          </p:cNvPr>
          <p:cNvPicPr>
            <a:picLocks noChangeAspect="1"/>
          </p:cNvPicPr>
          <p:nvPr>
            <p:custDataLst>
              <p:tags r:id="rId1"/>
            </p:custDataLst>
          </p:nvPr>
        </p:nvPicPr>
        <p:blipFill>
          <a:blip r:embed="rId3"/>
          <a:stretch>
            <a:fillRect/>
          </a:stretch>
        </p:blipFill>
        <p:spPr>
          <a:xfrm>
            <a:off x="7850712" y="5132067"/>
            <a:ext cx="2095543" cy="696686"/>
          </a:xfrm>
          <a:prstGeom prst="rect">
            <a:avLst/>
          </a:prstGeom>
        </p:spPr>
      </p:pic>
      <p:sp>
        <p:nvSpPr>
          <p:cNvPr id="64" name="TextBox 63"/>
          <p:cNvSpPr txBox="1"/>
          <p:nvPr/>
        </p:nvSpPr>
        <p:spPr>
          <a:xfrm>
            <a:off x="3397617" y="5974606"/>
            <a:ext cx="327334" cy="400110"/>
          </a:xfrm>
          <a:prstGeom prst="rect">
            <a:avLst/>
          </a:prstGeom>
          <a:noFill/>
        </p:spPr>
        <p:txBody>
          <a:bodyPr wrap="none" rtlCol="0">
            <a:spAutoFit/>
          </a:bodyPr>
          <a:lstStyle/>
          <a:p>
            <a:r>
              <a:rPr lang="en-US" sz="2000" dirty="0"/>
              <a:t>S</a:t>
            </a:r>
          </a:p>
        </p:txBody>
      </p:sp>
      <p:sp>
        <p:nvSpPr>
          <p:cNvPr id="65" name="TextBox 64"/>
          <p:cNvSpPr txBox="1"/>
          <p:nvPr/>
        </p:nvSpPr>
        <p:spPr>
          <a:xfrm>
            <a:off x="3694210" y="5480410"/>
            <a:ext cx="327334" cy="400110"/>
          </a:xfrm>
          <a:prstGeom prst="rect">
            <a:avLst/>
          </a:prstGeom>
          <a:noFill/>
        </p:spPr>
        <p:txBody>
          <a:bodyPr wrap="none" rtlCol="0">
            <a:spAutoFit/>
          </a:bodyPr>
          <a:lstStyle/>
          <a:p>
            <a:r>
              <a:rPr lang="en-US" sz="2000" dirty="0"/>
              <a:t>S</a:t>
            </a:r>
          </a:p>
        </p:txBody>
      </p:sp>
      <p:sp>
        <p:nvSpPr>
          <p:cNvPr id="66" name="TextBox 65"/>
          <p:cNvSpPr txBox="1"/>
          <p:nvPr/>
        </p:nvSpPr>
        <p:spPr>
          <a:xfrm>
            <a:off x="4013305" y="2930869"/>
            <a:ext cx="327334" cy="400110"/>
          </a:xfrm>
          <a:prstGeom prst="rect">
            <a:avLst/>
          </a:prstGeom>
          <a:noFill/>
        </p:spPr>
        <p:txBody>
          <a:bodyPr wrap="none" rtlCol="0">
            <a:spAutoFit/>
          </a:bodyPr>
          <a:lstStyle/>
          <a:p>
            <a:r>
              <a:rPr lang="en-US" sz="2000" dirty="0"/>
              <a:t>S</a:t>
            </a:r>
          </a:p>
        </p:txBody>
      </p:sp>
      <p:sp>
        <p:nvSpPr>
          <p:cNvPr id="67" name="TextBox 66"/>
          <p:cNvSpPr txBox="1"/>
          <p:nvPr/>
        </p:nvSpPr>
        <p:spPr>
          <a:xfrm>
            <a:off x="8494807" y="3298590"/>
            <a:ext cx="2124548" cy="1631216"/>
          </a:xfrm>
          <a:prstGeom prst="rect">
            <a:avLst/>
          </a:prstGeom>
          <a:noFill/>
        </p:spPr>
        <p:txBody>
          <a:bodyPr wrap="square" rtlCol="0">
            <a:spAutoFit/>
          </a:bodyPr>
          <a:lstStyle/>
          <a:p>
            <a:r>
              <a:rPr lang="en-US" sz="2000" dirty="0"/>
              <a:t>We ignore triangle of fluid caused by head loss when calculating residence time</a:t>
            </a:r>
          </a:p>
        </p:txBody>
      </p:sp>
    </p:spTree>
    <p:extLst>
      <p:ext uri="{BB962C8B-B14F-4D97-AF65-F5344CB8AC3E}">
        <p14:creationId xmlns:p14="http://schemas.microsoft.com/office/powerpoint/2010/main" val="394169776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6" name="Rectangle 4"/>
          <p:cNvSpPr>
            <a:spLocks noGrp="1" noChangeArrowheads="1"/>
          </p:cNvSpPr>
          <p:nvPr>
            <p:ph type="title"/>
          </p:nvPr>
        </p:nvSpPr>
        <p:spPr>
          <a:effectLst/>
        </p:spPr>
        <p:txBody>
          <a:bodyPr/>
          <a:lstStyle/>
          <a:p>
            <a:pPr>
              <a:defRPr/>
            </a:pPr>
            <a:r>
              <a:rPr lang="en-US" dirty="0"/>
              <a:t>An interesting design</a:t>
            </a:r>
            <a:br>
              <a:rPr lang="en-US" dirty="0"/>
            </a:br>
            <a:r>
              <a:rPr lang="en-US" dirty="0"/>
              <a:t>No this wasn’t AguaClara…</a:t>
            </a:r>
          </a:p>
        </p:txBody>
      </p:sp>
      <p:pic>
        <p:nvPicPr>
          <p:cNvPr id="139267" name="Picture 5"/>
          <p:cNvPicPr>
            <a:picLocks noChangeAspect="1" noChangeArrowheads="1"/>
          </p:cNvPicPr>
          <p:nvPr/>
        </p:nvPicPr>
        <p:blipFill>
          <a:blip r:embed="rId3" cstate="screen"/>
          <a:srcRect/>
          <a:stretch>
            <a:fillRect/>
          </a:stretch>
        </p:blipFill>
        <p:spPr bwMode="auto">
          <a:xfrm>
            <a:off x="1296648" y="1782679"/>
            <a:ext cx="6333345" cy="5075321"/>
          </a:xfrm>
          <a:prstGeom prst="rect">
            <a:avLst/>
          </a:prstGeom>
          <a:noFill/>
          <a:ln w="12700">
            <a:noFill/>
            <a:miter lim="800000"/>
            <a:headEnd type="none" w="lg" len="med"/>
            <a:tailEnd type="none" w="lg" len="med"/>
          </a:ln>
        </p:spPr>
      </p:pic>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6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86001"/>
            <a:ext cx="12192000" cy="9144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ln>
                  <a:solidFill>
                    <a:schemeClr val="bg1"/>
                  </a:solidFill>
                </a:ln>
              </a:rPr>
              <a:t>CEPIS Horizontal Flow Flocculator</a:t>
            </a:r>
          </a:p>
        </p:txBody>
      </p:sp>
    </p:spTree>
    <p:extLst>
      <p:ext uri="{BB962C8B-B14F-4D97-AF65-F5344CB8AC3E}">
        <p14:creationId xmlns:p14="http://schemas.microsoft.com/office/powerpoint/2010/main" val="89537550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 Questions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600200"/>
                <a:ext cx="5704703" cy="4525963"/>
              </a:xfrm>
            </p:spPr>
            <p:txBody>
              <a:bodyPr/>
              <a:lstStyle/>
              <a:p>
                <a:r>
                  <a:rPr lang="en-US" dirty="0"/>
                  <a:t>How does the collision potential in a flocculator change with flow rate?</a:t>
                </a:r>
              </a:p>
              <a:p>
                <a:r>
                  <a:rPr lang="en-US" dirty="0"/>
                  <a:t>What is the ratio of </a:t>
                </a:r>
                <a14:m>
                  <m:oMath xmlns:m="http://schemas.openxmlformats.org/officeDocument/2006/math">
                    <m:sSub>
                      <m:sSubPr>
                        <m:ctrlPr>
                          <a:rPr lang="en-US" i="1">
                            <a:latin typeface="Cambria Math" panose="02040503050406030204" pitchFamily="18" charset="0"/>
                          </a:rPr>
                        </m:ctrlPr>
                      </m:sSubPr>
                      <m:e>
                        <m:r>
                          <a:rPr lang="en-US" i="1">
                            <a:latin typeface="Cambria Math"/>
                          </a:rPr>
                          <m:t>𝐺</m:t>
                        </m:r>
                      </m:e>
                      <m:sub>
                        <m:r>
                          <a:rPr lang="en-US" i="1">
                            <a:latin typeface="Cambria Math"/>
                          </a:rPr>
                          <m:t>𝑀𝑎𝑥</m:t>
                        </m:r>
                      </m:sub>
                    </m:sSub>
                  </m:oMath>
                </a14:m>
                <a:r>
                  <a:rPr lang="en-US" dirty="0"/>
                  <a:t> to </a:t>
                </a:r>
                <a14:m>
                  <m:oMath xmlns:m="http://schemas.openxmlformats.org/officeDocument/2006/math">
                    <m:acc>
                      <m:accPr>
                        <m:chr m:val="̅"/>
                        <m:ctrlPr>
                          <a:rPr lang="en-US" i="1">
                            <a:latin typeface="Cambria Math" panose="02040503050406030204" pitchFamily="18" charset="0"/>
                          </a:rPr>
                        </m:ctrlPr>
                      </m:accPr>
                      <m:e>
                        <m:r>
                          <a:rPr lang="en-US" i="1">
                            <a:latin typeface="Cambria Math"/>
                          </a:rPr>
                          <m:t>𝐺</m:t>
                        </m:r>
                      </m:e>
                    </m:acc>
                  </m:oMath>
                </a14:m>
                <a:r>
                  <a:rPr lang="en-US" dirty="0"/>
                  <a:t> for well designed hydraulic flocculators (extra info!)?</a:t>
                </a:r>
              </a:p>
              <a:p>
                <a:r>
                  <a:rPr lang="en-US" dirty="0"/>
                  <a:t>Why might mechanical flocculators break more flocs than hydraulic flocculators?</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600200"/>
                <a:ext cx="5704703" cy="4525963"/>
              </a:xfrm>
              <a:blipFill>
                <a:blip r:embed="rId5"/>
                <a:stretch>
                  <a:fillRect l="-4915" t="-7682" r="-962" b="-781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838AD1E-04EF-47BC-9951-C4BB6067AC5A}"/>
              </a:ext>
            </a:extLst>
          </p:cNvPr>
          <p:cNvPicPr>
            <a:picLocks noChangeAspect="1"/>
          </p:cNvPicPr>
          <p:nvPr>
            <p:custDataLst>
              <p:tags r:id="rId1"/>
            </p:custDataLst>
          </p:nvPr>
        </p:nvPicPr>
        <p:blipFill>
          <a:blip r:embed="rId6"/>
          <a:stretch>
            <a:fillRect/>
          </a:stretch>
        </p:blipFill>
        <p:spPr>
          <a:xfrm>
            <a:off x="8158594" y="3942120"/>
            <a:ext cx="3212800" cy="413258"/>
          </a:xfrm>
          <a:prstGeom prst="rect">
            <a:avLst/>
          </a:prstGeom>
        </p:spPr>
      </p:pic>
      <p:pic>
        <p:nvPicPr>
          <p:cNvPr id="6" name="Picture 5">
            <a:extLst>
              <a:ext uri="{FF2B5EF4-FFF2-40B4-BE49-F238E27FC236}">
                <a16:creationId xmlns:a16="http://schemas.microsoft.com/office/drawing/2014/main" id="{B1F8C9C0-35E3-407C-86B9-83C48CB3F9A9}"/>
              </a:ext>
            </a:extLst>
          </p:cNvPr>
          <p:cNvPicPr>
            <a:picLocks noChangeAspect="1"/>
          </p:cNvPicPr>
          <p:nvPr>
            <p:custDataLst>
              <p:tags r:id="rId2"/>
            </p:custDataLst>
          </p:nvPr>
        </p:nvPicPr>
        <p:blipFill>
          <a:blip r:embed="rId7"/>
          <a:stretch>
            <a:fillRect/>
          </a:stretch>
        </p:blipFill>
        <p:spPr>
          <a:xfrm>
            <a:off x="7966908" y="1816412"/>
            <a:ext cx="2289371" cy="729599"/>
          </a:xfrm>
          <a:prstGeom prst="rect">
            <a:avLst/>
          </a:prstGeom>
        </p:spPr>
      </p:pic>
    </p:spTree>
    <p:extLst>
      <p:ext uri="{BB962C8B-B14F-4D97-AF65-F5344CB8AC3E}">
        <p14:creationId xmlns:p14="http://schemas.microsoft.com/office/powerpoint/2010/main" val="2906884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38889E-6 -4.44444E-6 L -0.31406 -4.44444E-6 " pathEditMode="relative" rAng="0" ptsTypes="AA">
                                      <p:cBhvr>
                                        <p:cTn id="10" dur="2000" fill="hold"/>
                                        <p:tgtEl>
                                          <p:spTgt spid="6"/>
                                        </p:tgtEl>
                                        <p:attrNameLst>
                                          <p:attrName>ppt_x</p:attrName>
                                          <p:attrName>ppt_y</p:attrName>
                                        </p:attrNameLst>
                                      </p:cBhvr>
                                      <p:rCtr x="-15712" y="0"/>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nodeType="clickEffect">
                                  <p:stCondLst>
                                    <p:cond delay="0"/>
                                  </p:stCondLst>
                                  <p:childTnLst>
                                    <p:animMotion origin="layout" path="M 2.77778E-7 -7.40741E-7 L -0.38524 -7.40741E-7 " pathEditMode="relative" rAng="0" ptsTypes="AA">
                                      <p:cBhvr>
                                        <p:cTn id="18" dur="2000" fill="hold"/>
                                        <p:tgtEl>
                                          <p:spTgt spid="9"/>
                                        </p:tgtEl>
                                        <p:attrNameLst>
                                          <p:attrName>ppt_x</p:attrName>
                                          <p:attrName>ppt_y</p:attrName>
                                        </p:attrNameLst>
                                      </p:cBhvr>
                                      <p:rCtr x="-19271" y="0"/>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430" y="228600"/>
            <a:ext cx="6658970" cy="1143000"/>
          </a:xfrm>
        </p:spPr>
        <p:txBody>
          <a:bodyPr/>
          <a:lstStyle/>
          <a:p>
            <a:r>
              <a:rPr lang="en-US" dirty="0"/>
              <a:t>Reflection Questions</a:t>
            </a:r>
          </a:p>
        </p:txBody>
      </p:sp>
      <p:sp>
        <p:nvSpPr>
          <p:cNvPr id="3" name="Content Placeholder 2"/>
          <p:cNvSpPr>
            <a:spLocks noGrp="1"/>
          </p:cNvSpPr>
          <p:nvPr>
            <p:ph idx="1"/>
          </p:nvPr>
        </p:nvSpPr>
        <p:spPr>
          <a:xfrm>
            <a:off x="2527805" y="1644555"/>
            <a:ext cx="8972709" cy="4114800"/>
          </a:xfrm>
        </p:spPr>
        <p:txBody>
          <a:bodyPr/>
          <a:lstStyle/>
          <a:p>
            <a:r>
              <a:rPr lang="en-US" dirty="0"/>
              <a:t>In baffled flocculators how many flow expansions are there IN PARALLEL?</a:t>
            </a:r>
          </a:p>
          <a:p>
            <a:r>
              <a:rPr lang="en-US" dirty="0"/>
              <a:t>Design thinking! Best number of parallel flow expansions might be minimum, or maximum, or some intermediate optimum</a:t>
            </a:r>
          </a:p>
          <a:p>
            <a:pPr lvl="1"/>
            <a:r>
              <a:rPr lang="en-US" dirty="0"/>
              <a:t>Invent a flocculator with hundreds of parallel flow expansions</a:t>
            </a:r>
          </a:p>
          <a:p>
            <a:pPr lvl="1"/>
            <a:r>
              <a:rPr lang="en-US" dirty="0"/>
              <a:t>What insight do you have about the distance between flow expansions in series (think about jet expansion!)</a:t>
            </a:r>
          </a:p>
        </p:txBody>
      </p:sp>
      <p:sp>
        <p:nvSpPr>
          <p:cNvPr id="14" name="Line 12"/>
          <p:cNvSpPr>
            <a:spLocks noChangeShapeType="1"/>
          </p:cNvSpPr>
          <p:nvPr/>
        </p:nvSpPr>
        <p:spPr bwMode="auto">
          <a:xfrm>
            <a:off x="591513" y="1134857"/>
            <a:ext cx="0" cy="234950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s-HN"/>
          </a:p>
        </p:txBody>
      </p:sp>
      <p:sp>
        <p:nvSpPr>
          <p:cNvPr id="15" name="Rectangle 14"/>
          <p:cNvSpPr/>
          <p:nvPr/>
        </p:nvSpPr>
        <p:spPr bwMode="auto">
          <a:xfrm flipH="1">
            <a:off x="700" y="862007"/>
            <a:ext cx="2278473" cy="5995993"/>
          </a:xfrm>
          <a:prstGeom prst="rect">
            <a:avLst/>
          </a:prstGeom>
          <a:solidFill>
            <a:schemeClr val="accent3"/>
          </a:solidFill>
          <a:ln w="3175"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s-GT" sz="2800" b="0" i="0" u="none" strike="noStrike" cap="none" normalizeH="0" baseline="0">
              <a:ln>
                <a:noFill/>
              </a:ln>
              <a:solidFill>
                <a:schemeClr val="tx1"/>
              </a:solidFill>
              <a:effectLst/>
              <a:latin typeface="Times New Roman" pitchFamily="18" charset="0"/>
            </a:endParaRPr>
          </a:p>
        </p:txBody>
      </p:sp>
      <p:cxnSp>
        <p:nvCxnSpPr>
          <p:cNvPr id="16" name="Straight Connector 15"/>
          <p:cNvCxnSpPr/>
          <p:nvPr/>
        </p:nvCxnSpPr>
        <p:spPr bwMode="auto">
          <a:xfrm flipV="1">
            <a:off x="1474656" y="2198"/>
            <a:ext cx="0" cy="5757157"/>
          </a:xfrm>
          <a:prstGeom prst="line">
            <a:avLst/>
          </a:prstGeom>
          <a:noFill/>
          <a:ln w="38100" cap="flat" cmpd="sng" algn="ctr">
            <a:solidFill>
              <a:schemeClr val="tx1"/>
            </a:solidFill>
            <a:prstDash val="solid"/>
            <a:round/>
            <a:headEnd type="none" w="lg" len="med"/>
            <a:tailEnd type="none" w="lg" len="med"/>
          </a:ln>
          <a:effectLst/>
        </p:spPr>
      </p:cxnSp>
      <p:cxnSp>
        <p:nvCxnSpPr>
          <p:cNvPr id="17" name="Straight Connector 16"/>
          <p:cNvCxnSpPr/>
          <p:nvPr/>
        </p:nvCxnSpPr>
        <p:spPr bwMode="auto">
          <a:xfrm flipV="1">
            <a:off x="735403" y="1967476"/>
            <a:ext cx="0" cy="4890524"/>
          </a:xfrm>
          <a:prstGeom prst="line">
            <a:avLst/>
          </a:prstGeom>
          <a:noFill/>
          <a:ln w="38100" cap="flat" cmpd="sng" algn="ctr">
            <a:solidFill>
              <a:schemeClr val="tx1"/>
            </a:solidFill>
            <a:prstDash val="solid"/>
            <a:round/>
            <a:headEnd type="none" w="lg" len="med"/>
            <a:tailEnd type="none" w="lg" len="med"/>
          </a:ln>
          <a:effectLst/>
        </p:spPr>
      </p:cxnSp>
      <p:cxnSp>
        <p:nvCxnSpPr>
          <p:cNvPr id="18" name="Straight Arrow Connector 17"/>
          <p:cNvCxnSpPr/>
          <p:nvPr/>
        </p:nvCxnSpPr>
        <p:spPr bwMode="auto">
          <a:xfrm flipH="1" flipV="1">
            <a:off x="355542" y="2431500"/>
            <a:ext cx="0" cy="1050877"/>
          </a:xfrm>
          <a:prstGeom prst="straightConnector1">
            <a:avLst/>
          </a:prstGeom>
          <a:noFill/>
          <a:ln w="12700" cap="flat" cmpd="sng" algn="ctr">
            <a:solidFill>
              <a:schemeClr val="tx1"/>
            </a:solidFill>
            <a:prstDash val="solid"/>
            <a:round/>
            <a:headEnd type="none" w="lg" len="med"/>
            <a:tailEnd type="arrow"/>
          </a:ln>
          <a:effectLst/>
        </p:spPr>
      </p:cxnSp>
      <p:cxnSp>
        <p:nvCxnSpPr>
          <p:cNvPr id="19" name="Straight Arrow Connector 18"/>
          <p:cNvCxnSpPr/>
          <p:nvPr/>
        </p:nvCxnSpPr>
        <p:spPr bwMode="auto">
          <a:xfrm flipH="1" flipV="1">
            <a:off x="1859070" y="2515661"/>
            <a:ext cx="0" cy="1050877"/>
          </a:xfrm>
          <a:prstGeom prst="straightConnector1">
            <a:avLst/>
          </a:prstGeom>
          <a:noFill/>
          <a:ln w="12700" cap="flat" cmpd="sng" algn="ctr">
            <a:solidFill>
              <a:schemeClr val="tx1"/>
            </a:solidFill>
            <a:prstDash val="solid"/>
            <a:round/>
            <a:headEnd type="none" w="lg" len="med"/>
            <a:tailEnd type="arrow"/>
          </a:ln>
          <a:effectLst/>
        </p:spPr>
      </p:cxnSp>
      <p:sp>
        <p:nvSpPr>
          <p:cNvPr id="20" name="Freeform 19"/>
          <p:cNvSpPr/>
          <p:nvPr/>
        </p:nvSpPr>
        <p:spPr bwMode="auto">
          <a:xfrm>
            <a:off x="0" y="-11450"/>
            <a:ext cx="2256430" cy="6869449"/>
          </a:xfrm>
          <a:custGeom>
            <a:avLst/>
            <a:gdLst>
              <a:gd name="connsiteX0" fmla="*/ 0 w 2251881"/>
              <a:gd name="connsiteY0" fmla="*/ 0 h 4148919"/>
              <a:gd name="connsiteX1" fmla="*/ 13648 w 2251881"/>
              <a:gd name="connsiteY1" fmla="*/ 4148919 h 4148919"/>
              <a:gd name="connsiteX2" fmla="*/ 2251881 w 2251881"/>
              <a:gd name="connsiteY2" fmla="*/ 4135272 h 4148919"/>
              <a:gd name="connsiteX3" fmla="*/ 2238233 w 2251881"/>
              <a:gd name="connsiteY3" fmla="*/ 0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655033 h 4148919"/>
              <a:gd name="connsiteX0" fmla="*/ 0 w 2256430"/>
              <a:gd name="connsiteY0" fmla="*/ 0 h 4148919"/>
              <a:gd name="connsiteX1" fmla="*/ 13648 w 2256430"/>
              <a:gd name="connsiteY1" fmla="*/ 4148919 h 4148919"/>
              <a:gd name="connsiteX2" fmla="*/ 2251881 w 2256430"/>
              <a:gd name="connsiteY2" fmla="*/ 4135272 h 4148919"/>
              <a:gd name="connsiteX3" fmla="*/ 2251881 w 2256430"/>
              <a:gd name="connsiteY3" fmla="*/ 1176951 h 4148919"/>
            </a:gdLst>
            <a:ahLst/>
            <a:cxnLst>
              <a:cxn ang="0">
                <a:pos x="connsiteX0" y="connsiteY0"/>
              </a:cxn>
              <a:cxn ang="0">
                <a:pos x="connsiteX1" y="connsiteY1"/>
              </a:cxn>
              <a:cxn ang="0">
                <a:pos x="connsiteX2" y="connsiteY2"/>
              </a:cxn>
              <a:cxn ang="0">
                <a:pos x="connsiteX3" y="connsiteY3"/>
              </a:cxn>
            </a:cxnLst>
            <a:rect l="l" t="t" r="r" b="b"/>
            <a:pathLst>
              <a:path w="2256430" h="4148919">
                <a:moveTo>
                  <a:pt x="0" y="0"/>
                </a:moveTo>
                <a:cubicBezTo>
                  <a:pt x="4549" y="1382973"/>
                  <a:pt x="9099" y="2765946"/>
                  <a:pt x="13648" y="4148919"/>
                </a:cubicBezTo>
                <a:lnTo>
                  <a:pt x="2251881" y="4135272"/>
                </a:lnTo>
                <a:cubicBezTo>
                  <a:pt x="2247332" y="2756848"/>
                  <a:pt x="2256430" y="2555375"/>
                  <a:pt x="2251881" y="117695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Freeform 20"/>
          <p:cNvSpPr/>
          <p:nvPr/>
        </p:nvSpPr>
        <p:spPr bwMode="auto">
          <a:xfrm>
            <a:off x="691485" y="1526251"/>
            <a:ext cx="534538" cy="4082956"/>
          </a:xfrm>
          <a:custGeom>
            <a:avLst/>
            <a:gdLst>
              <a:gd name="connsiteX0" fmla="*/ 36394 w 545911"/>
              <a:gd name="connsiteY0" fmla="*/ 1266967 h 2850107"/>
              <a:gd name="connsiteX1" fmla="*/ 36394 w 545911"/>
              <a:gd name="connsiteY1" fmla="*/ 338919 h 2850107"/>
              <a:gd name="connsiteX2" fmla="*/ 254758 w 545911"/>
              <a:gd name="connsiteY2" fmla="*/ 106907 h 2850107"/>
              <a:gd name="connsiteX3" fmla="*/ 527714 w 545911"/>
              <a:gd name="connsiteY3" fmla="*/ 980364 h 2850107"/>
              <a:gd name="connsiteX4" fmla="*/ 145576 w 545911"/>
              <a:gd name="connsiteY4" fmla="*/ 2850107 h 2850107"/>
              <a:gd name="connsiteX0" fmla="*/ 36394 w 545911"/>
              <a:gd name="connsiteY0" fmla="*/ 1271517 h 2854657"/>
              <a:gd name="connsiteX1" fmla="*/ 36394 w 545911"/>
              <a:gd name="connsiteY1" fmla="*/ 343469 h 2854657"/>
              <a:gd name="connsiteX2" fmla="*/ 254758 w 545911"/>
              <a:gd name="connsiteY2" fmla="*/ 111457 h 2854657"/>
              <a:gd name="connsiteX3" fmla="*/ 527714 w 545911"/>
              <a:gd name="connsiteY3" fmla="*/ 984914 h 2854657"/>
              <a:gd name="connsiteX4" fmla="*/ 145576 w 545911"/>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45493 w 555010"/>
              <a:gd name="connsiteY0" fmla="*/ 1271517 h 2854657"/>
              <a:gd name="connsiteX1" fmla="*/ 45493 w 555010"/>
              <a:gd name="connsiteY1" fmla="*/ 343469 h 2854657"/>
              <a:gd name="connsiteX2" fmla="*/ 263857 w 555010"/>
              <a:gd name="connsiteY2" fmla="*/ 111457 h 2854657"/>
              <a:gd name="connsiteX3" fmla="*/ 536813 w 555010"/>
              <a:gd name="connsiteY3" fmla="*/ 984914 h 2854657"/>
              <a:gd name="connsiteX4" fmla="*/ 154675 w 555010"/>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271517 h 2854657"/>
              <a:gd name="connsiteX1" fmla="*/ 18197 w 527714"/>
              <a:gd name="connsiteY1" fmla="*/ 343469 h 2854657"/>
              <a:gd name="connsiteX2" fmla="*/ 236561 w 527714"/>
              <a:gd name="connsiteY2" fmla="*/ 111457 h 2854657"/>
              <a:gd name="connsiteX3" fmla="*/ 509517 w 527714"/>
              <a:gd name="connsiteY3" fmla="*/ 984914 h 2854657"/>
              <a:gd name="connsiteX4" fmla="*/ 127379 w 527714"/>
              <a:gd name="connsiteY4" fmla="*/ 2854657 h 2854657"/>
              <a:gd name="connsiteX0" fmla="*/ 18197 w 527714"/>
              <a:gd name="connsiteY0" fmla="*/ 1160060 h 2743200"/>
              <a:gd name="connsiteX1" fmla="*/ 18197 w 527714"/>
              <a:gd name="connsiteY1" fmla="*/ 232012 h 2743200"/>
              <a:gd name="connsiteX2" fmla="*/ 236561 w 527714"/>
              <a:gd name="connsiteY2" fmla="*/ 0 h 2743200"/>
              <a:gd name="connsiteX3" fmla="*/ 509517 w 527714"/>
              <a:gd name="connsiteY3" fmla="*/ 873457 h 2743200"/>
              <a:gd name="connsiteX4" fmla="*/ 127379 w 527714"/>
              <a:gd name="connsiteY4" fmla="*/ 2743200 h 2743200"/>
              <a:gd name="connsiteX0" fmla="*/ 18197 w 527714"/>
              <a:gd name="connsiteY0" fmla="*/ 1165101 h 2748241"/>
              <a:gd name="connsiteX1" fmla="*/ 18197 w 527714"/>
              <a:gd name="connsiteY1" fmla="*/ 237053 h 2748241"/>
              <a:gd name="connsiteX2" fmla="*/ 236561 w 527714"/>
              <a:gd name="connsiteY2" fmla="*/ 5041 h 2748241"/>
              <a:gd name="connsiteX3" fmla="*/ 509517 w 527714"/>
              <a:gd name="connsiteY3" fmla="*/ 878498 h 2748241"/>
              <a:gd name="connsiteX4" fmla="*/ 127379 w 527714"/>
              <a:gd name="connsiteY4" fmla="*/ 2748241 h 2748241"/>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39672 h 2822812"/>
              <a:gd name="connsiteX1" fmla="*/ 40945 w 550462"/>
              <a:gd name="connsiteY1" fmla="*/ 311624 h 2822812"/>
              <a:gd name="connsiteX2" fmla="*/ 259309 w 550462"/>
              <a:gd name="connsiteY2" fmla="*/ 79612 h 2822812"/>
              <a:gd name="connsiteX3" fmla="*/ 532265 w 550462"/>
              <a:gd name="connsiteY3" fmla="*/ 953069 h 2822812"/>
              <a:gd name="connsiteX4" fmla="*/ 150127 w 550462"/>
              <a:gd name="connsiteY4" fmla="*/ 2822812 h 2822812"/>
              <a:gd name="connsiteX0" fmla="*/ 40945 w 550462"/>
              <a:gd name="connsiteY0" fmla="*/ 1203278 h 2786418"/>
              <a:gd name="connsiteX1" fmla="*/ 40945 w 550462"/>
              <a:gd name="connsiteY1" fmla="*/ 275230 h 2786418"/>
              <a:gd name="connsiteX2" fmla="*/ 259309 w 550462"/>
              <a:gd name="connsiteY2" fmla="*/ 43218 h 2786418"/>
              <a:gd name="connsiteX3" fmla="*/ 532265 w 550462"/>
              <a:gd name="connsiteY3" fmla="*/ 916675 h 2786418"/>
              <a:gd name="connsiteX4" fmla="*/ 150127 w 550462"/>
              <a:gd name="connsiteY4" fmla="*/ 2786418 h 2786418"/>
              <a:gd name="connsiteX0" fmla="*/ 40945 w 550462"/>
              <a:gd name="connsiteY0" fmla="*/ 1162335 h 2745475"/>
              <a:gd name="connsiteX1" fmla="*/ 40945 w 550462"/>
              <a:gd name="connsiteY1" fmla="*/ 234287 h 2745475"/>
              <a:gd name="connsiteX2" fmla="*/ 259309 w 550462"/>
              <a:gd name="connsiteY2" fmla="*/ 2275 h 2745475"/>
              <a:gd name="connsiteX3" fmla="*/ 532265 w 550462"/>
              <a:gd name="connsiteY3" fmla="*/ 875732 h 2745475"/>
              <a:gd name="connsiteX4" fmla="*/ 150127 w 550462"/>
              <a:gd name="connsiteY4" fmla="*/ 2745475 h 2745475"/>
              <a:gd name="connsiteX0" fmla="*/ 68240 w 577757"/>
              <a:gd name="connsiteY0" fmla="*/ 1162335 h 2745475"/>
              <a:gd name="connsiteX1" fmla="*/ 68240 w 577757"/>
              <a:gd name="connsiteY1" fmla="*/ 234287 h 2745475"/>
              <a:gd name="connsiteX2" fmla="*/ 286604 w 577757"/>
              <a:gd name="connsiteY2" fmla="*/ 2275 h 2745475"/>
              <a:gd name="connsiteX3" fmla="*/ 559560 w 577757"/>
              <a:gd name="connsiteY3" fmla="*/ 875732 h 2745475"/>
              <a:gd name="connsiteX4" fmla="*/ 177422 w 577757"/>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27714"/>
              <a:gd name="connsiteY0" fmla="*/ 1162335 h 2745475"/>
              <a:gd name="connsiteX1" fmla="*/ 18197 w 527714"/>
              <a:gd name="connsiteY1" fmla="*/ 234287 h 2745475"/>
              <a:gd name="connsiteX2" fmla="*/ 236561 w 527714"/>
              <a:gd name="connsiteY2" fmla="*/ 2275 h 2745475"/>
              <a:gd name="connsiteX3" fmla="*/ 509517 w 527714"/>
              <a:gd name="connsiteY3" fmla="*/ 875732 h 2745475"/>
              <a:gd name="connsiteX4" fmla="*/ 127379 w 527714"/>
              <a:gd name="connsiteY4" fmla="*/ 2745475 h 2745475"/>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 name="connsiteX0" fmla="*/ 18197 w 534538"/>
              <a:gd name="connsiteY0" fmla="*/ 1162335 h 4082956"/>
              <a:gd name="connsiteX1" fmla="*/ 18197 w 534538"/>
              <a:gd name="connsiteY1" fmla="*/ 234287 h 4082956"/>
              <a:gd name="connsiteX2" fmla="*/ 236561 w 534538"/>
              <a:gd name="connsiteY2" fmla="*/ 2275 h 4082956"/>
              <a:gd name="connsiteX3" fmla="*/ 509517 w 534538"/>
              <a:gd name="connsiteY3" fmla="*/ 875732 h 4082956"/>
              <a:gd name="connsiteX4" fmla="*/ 86436 w 534538"/>
              <a:gd name="connsiteY4" fmla="*/ 4082956 h 4082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538" h="4082956">
                <a:moveTo>
                  <a:pt x="18197" y="1162335"/>
                </a:moveTo>
                <a:cubicBezTo>
                  <a:pt x="0" y="794982"/>
                  <a:pt x="5838" y="453734"/>
                  <a:pt x="18197" y="234287"/>
                </a:cubicBezTo>
                <a:cubicBezTo>
                  <a:pt x="27295" y="95534"/>
                  <a:pt x="86435" y="18198"/>
                  <a:pt x="236561" y="2275"/>
                </a:cubicBezTo>
                <a:cubicBezTo>
                  <a:pt x="441278" y="0"/>
                  <a:pt x="534538" y="195619"/>
                  <a:pt x="509517" y="875732"/>
                </a:cubicBezTo>
                <a:cubicBezTo>
                  <a:pt x="484496" y="1555845"/>
                  <a:pt x="172872" y="3267501"/>
                  <a:pt x="86436" y="4082956"/>
                </a:cubicBezTo>
              </a:path>
            </a:pathLst>
          </a:cu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rot="16200000">
            <a:off x="592390" y="2146180"/>
            <a:ext cx="740908" cy="461665"/>
          </a:xfrm>
          <a:prstGeom prst="rect">
            <a:avLst/>
          </a:prstGeom>
          <a:noFill/>
        </p:spPr>
        <p:txBody>
          <a:bodyPr wrap="none" rtlCol="0">
            <a:spAutoFit/>
          </a:bodyPr>
          <a:lstStyle/>
          <a:p>
            <a:r>
              <a:rPr lang="en-US" sz="2400" dirty="0"/>
              <a:t>0.6S</a:t>
            </a:r>
          </a:p>
        </p:txBody>
      </p:sp>
      <p:sp>
        <p:nvSpPr>
          <p:cNvPr id="23" name="TextBox 22"/>
          <p:cNvSpPr txBox="1"/>
          <p:nvPr/>
        </p:nvSpPr>
        <p:spPr>
          <a:xfrm rot="16200000">
            <a:off x="963156" y="2107511"/>
            <a:ext cx="740908" cy="461665"/>
          </a:xfrm>
          <a:prstGeom prst="rect">
            <a:avLst/>
          </a:prstGeom>
          <a:noFill/>
        </p:spPr>
        <p:txBody>
          <a:bodyPr wrap="none" rtlCol="0">
            <a:spAutoFit/>
          </a:bodyPr>
          <a:lstStyle/>
          <a:p>
            <a:r>
              <a:rPr lang="en-US" sz="2400" dirty="0"/>
              <a:t>0.4S</a:t>
            </a:r>
          </a:p>
        </p:txBody>
      </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 AguaClara design so different from traditional designs?</a:t>
            </a:r>
          </a:p>
        </p:txBody>
      </p:sp>
      <p:sp>
        <p:nvSpPr>
          <p:cNvPr id="3" name="Content Placeholder 2"/>
          <p:cNvSpPr>
            <a:spLocks noGrp="1"/>
          </p:cNvSpPr>
          <p:nvPr>
            <p:ph idx="1"/>
          </p:nvPr>
        </p:nvSpPr>
        <p:spPr>
          <a:xfrm>
            <a:off x="457200" y="1600200"/>
            <a:ext cx="11305308" cy="4525963"/>
          </a:xfrm>
        </p:spPr>
        <p:txBody>
          <a:bodyPr/>
          <a:lstStyle/>
          <a:p>
            <a:r>
              <a:rPr lang="en-US" dirty="0"/>
              <a:t>Why lower </a:t>
            </a:r>
            <a:r>
              <a:rPr lang="en-US" dirty="0" err="1"/>
              <a:t>G</a:t>
            </a:r>
            <a:r>
              <a:rPr lang="en-US" baseline="-25000" dirty="0" err="1"/>
              <a:t>CS</a:t>
            </a:r>
            <a:r>
              <a:rPr lang="en-US" dirty="0" err="1">
                <a:latin typeface="Symbol" panose="05050102010706020507" pitchFamily="18" charset="2"/>
              </a:rPr>
              <a:t>q</a:t>
            </a:r>
            <a:r>
              <a:rPr lang="en-US" dirty="0"/>
              <a:t>?</a:t>
            </a:r>
          </a:p>
          <a:p>
            <a:pPr lvl="1"/>
            <a:r>
              <a:rPr lang="en-US" dirty="0"/>
              <a:t>Uniform velocity gradient, close to plug flow, and floc blanket</a:t>
            </a:r>
          </a:p>
          <a:p>
            <a:r>
              <a:rPr lang="en-US" dirty="0"/>
              <a:t>Why not tapered G</a:t>
            </a:r>
            <a:r>
              <a:rPr lang="en-US" baseline="-25000" dirty="0"/>
              <a:t>CS</a:t>
            </a:r>
            <a:r>
              <a:rPr lang="en-US" dirty="0"/>
              <a:t>?</a:t>
            </a:r>
          </a:p>
          <a:p>
            <a:pPr lvl="1"/>
            <a:r>
              <a:rPr lang="en-US" dirty="0"/>
              <a:t>Big flocs aren’t our goal and tapering is inefficient energy use</a:t>
            </a:r>
          </a:p>
          <a:p>
            <a:r>
              <a:rPr lang="en-US" dirty="0"/>
              <a:t>Why much higher G</a:t>
            </a:r>
            <a:r>
              <a:rPr lang="en-US" baseline="-25000" dirty="0"/>
              <a:t>CS</a:t>
            </a:r>
            <a:r>
              <a:rPr lang="en-US" dirty="0"/>
              <a:t>?</a:t>
            </a:r>
          </a:p>
          <a:p>
            <a:pPr lvl="1"/>
            <a:r>
              <a:rPr lang="en-US" dirty="0"/>
              <a:t>We will make big flocs in the floc blanket. (need to research dissolved organics)</a:t>
            </a:r>
          </a:p>
          <a:p>
            <a:r>
              <a:rPr lang="en-US" dirty="0"/>
              <a:t>Why do we use G</a:t>
            </a:r>
            <a:r>
              <a:rPr lang="en-US" baseline="-25000" dirty="0"/>
              <a:t>CS</a:t>
            </a:r>
            <a:r>
              <a:rPr lang="en-US" dirty="0"/>
              <a:t> rather than     ? </a:t>
            </a:r>
          </a:p>
          <a:p>
            <a:pPr lvl="1"/>
            <a:r>
              <a:rPr lang="en-US" dirty="0"/>
              <a:t>It isn’t an average. It is an approximation.</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307454" y="5427811"/>
            <a:ext cx="290210" cy="348740"/>
          </a:xfrm>
          <a:prstGeom prst="rect">
            <a:avLst/>
          </a:prstGeom>
        </p:spPr>
      </p:pic>
    </p:spTree>
    <p:extLst>
      <p:ext uri="{BB962C8B-B14F-4D97-AF65-F5344CB8AC3E}">
        <p14:creationId xmlns:p14="http://schemas.microsoft.com/office/powerpoint/2010/main" val="17047955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AguaClara Hydraulic flocculators have more uniform velocity gradients than mechanical flocculators</a:t>
            </a:r>
          </a:p>
          <a:p>
            <a:r>
              <a:rPr lang="en-US" dirty="0"/>
              <a:t>Hydraulic flocculators require a careful design to achieve the target velocity gradient</a:t>
            </a:r>
          </a:p>
          <a:p>
            <a:r>
              <a:rPr lang="en-US" dirty="0"/>
              <a:t>The flocculator geometry changes dramatically as the flow rate changes</a:t>
            </a:r>
          </a:p>
          <a:p>
            <a:endParaRPr lang="en-US" dirty="0"/>
          </a:p>
          <a:p>
            <a:endParaRPr lang="en-US" dirty="0"/>
          </a:p>
        </p:txBody>
      </p:sp>
      <p:pic>
        <p:nvPicPr>
          <p:cNvPr id="4" name="Picture 2" descr="https://raw.githubusercontent.com/yyr2/pics4520/master/BigOlFlocciBoi.png">
            <a:extLst>
              <a:ext uri="{FF2B5EF4-FFF2-40B4-BE49-F238E27FC236}">
                <a16:creationId xmlns:a16="http://schemas.microsoft.com/office/drawing/2014/main" id="{900CAEE7-8260-4AD7-AAC7-DE3C0F722D59}"/>
              </a:ext>
            </a:extLst>
          </p:cNvPr>
          <p:cNvPicPr>
            <a:picLocks noChangeAspect="1" noChangeArrowheads="1"/>
          </p:cNvPicPr>
          <p:nvPr/>
        </p:nvPicPr>
        <p:blipFill rotWithShape="1">
          <a:blip r:embed="rId2" cstate="print">
            <a:clrChange>
              <a:clrFrom>
                <a:srgbClr val="1C1C21"/>
              </a:clrFrom>
              <a:clrTo>
                <a:srgbClr val="1C1C21">
                  <a:alpha val="0"/>
                </a:srgbClr>
              </a:clrTo>
            </a:clrChange>
            <a:extLst>
              <a:ext uri="{28A0092B-C50C-407E-A947-70E740481C1C}">
                <a14:useLocalDpi xmlns:a14="http://schemas.microsoft.com/office/drawing/2010/main" val="0"/>
              </a:ext>
            </a:extLst>
          </a:blip>
          <a:srcRect t="12685"/>
          <a:stretch/>
        </p:blipFill>
        <p:spPr bwMode="auto">
          <a:xfrm>
            <a:off x="7962472" y="4466200"/>
            <a:ext cx="3638538" cy="18049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CB7F478-DA82-4AED-8E48-1EF6979DCD5C}"/>
              </a:ext>
            </a:extLst>
          </p:cNvPr>
          <p:cNvPicPr>
            <a:picLocks noChangeAspect="1"/>
          </p:cNvPicPr>
          <p:nvPr/>
        </p:nvPicPr>
        <p:blipFill>
          <a:blip r:embed="rId3"/>
          <a:stretch>
            <a:fillRect/>
          </a:stretch>
        </p:blipFill>
        <p:spPr>
          <a:xfrm>
            <a:off x="5133808" y="4763436"/>
            <a:ext cx="2249266" cy="1360158"/>
          </a:xfrm>
          <a:prstGeom prst="rect">
            <a:avLst/>
          </a:prstGeom>
        </p:spPr>
      </p:pic>
      <p:pic>
        <p:nvPicPr>
          <p:cNvPr id="6" name="Picture 5">
            <a:extLst>
              <a:ext uri="{FF2B5EF4-FFF2-40B4-BE49-F238E27FC236}">
                <a16:creationId xmlns:a16="http://schemas.microsoft.com/office/drawing/2014/main" id="{A76890DE-1B7A-4F36-8A7A-3CA4E6B158A4}"/>
              </a:ext>
            </a:extLst>
          </p:cNvPr>
          <p:cNvPicPr>
            <a:picLocks noChangeAspect="1"/>
          </p:cNvPicPr>
          <p:nvPr/>
        </p:nvPicPr>
        <p:blipFill>
          <a:blip r:embed="rId4"/>
          <a:stretch>
            <a:fillRect/>
          </a:stretch>
        </p:blipFill>
        <p:spPr>
          <a:xfrm>
            <a:off x="3685454" y="4931988"/>
            <a:ext cx="617170" cy="1115215"/>
          </a:xfrm>
          <a:prstGeom prst="rect">
            <a:avLst/>
          </a:prstGeom>
        </p:spPr>
      </p:pic>
    </p:spTree>
    <p:extLst>
      <p:ext uri="{BB962C8B-B14F-4D97-AF65-F5344CB8AC3E}">
        <p14:creationId xmlns:p14="http://schemas.microsoft.com/office/powerpoint/2010/main" val="24007733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
        <p:nvSpPr>
          <p:cNvPr id="3" name="TextBox 2">
            <a:extLst>
              <a:ext uri="{FF2B5EF4-FFF2-40B4-BE49-F238E27FC236}">
                <a16:creationId xmlns:a16="http://schemas.microsoft.com/office/drawing/2014/main" id="{38A82343-0A34-403A-AED4-FD1E09BEC256}"/>
              </a:ext>
            </a:extLst>
          </p:cNvPr>
          <p:cNvSpPr txBox="1"/>
          <p:nvPr/>
        </p:nvSpPr>
        <p:spPr>
          <a:xfrm>
            <a:off x="8707041" y="2809039"/>
            <a:ext cx="3347973" cy="3539430"/>
          </a:xfrm>
          <a:prstGeom prst="rect">
            <a:avLst/>
          </a:prstGeom>
          <a:noFill/>
        </p:spPr>
        <p:txBody>
          <a:bodyPr wrap="square" rtlCol="0">
            <a:spAutoFit/>
          </a:bodyPr>
          <a:lstStyle/>
          <a:p>
            <a:r>
              <a:rPr lang="en-US" dirty="0"/>
              <a:t>This equation does not account for the inefficiency that is the result of the non uniform distribution of energy dissipation in mechanical flocculators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3" y="3291842"/>
            <a:ext cx="7085683" cy="523220"/>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445500" y="3167991"/>
            <a:ext cx="2924502" cy="770293"/>
          </a:xfrm>
          <a:prstGeom prst="rect">
            <a:avLst/>
          </a:prstGeom>
        </p:spPr>
      </p:pic>
    </p:spTree>
    <p:extLst>
      <p:ext uri="{BB962C8B-B14F-4D97-AF65-F5344CB8AC3E}">
        <p14:creationId xmlns:p14="http://schemas.microsoft.com/office/powerpoint/2010/main" val="34668510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3442495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60.6299"/>
  <p:tag name="LATEXADDIN" val="\documentclass{article}&#10;\usepackage{amsmath}&#10;\pagestyle{empty}&#10;\begin{document}&#10;&#10;&#10;$$V_c = 2.41 V_0 \sqrt{\frac{W_0}{x}}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55.9805"/>
  <p:tag name="LATEXADDIN" val="\documentclass{article}&#10;\usepackage{amsmath}&#10;\pagestyle{empty}&#10;\begin{document}&#10;&#10;&#10;$$W_0$$&#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815.1481"/>
  <p:tag name="LATEXADDIN" val="\documentclass{article}&#10;\usepackage{amsmath}&#10;\pagestyle{empty}&#10;\begin{document}&#10;&#10;$$ \Pi_{jet_{exp}} = 0.116 $$&#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30.9336"/>
  <p:tag name="LATEXADDIN" val="\documentclass{article}&#10;\usepackage{amsmath}&#10;\pagestyle{empty}&#10;\begin{document}&#10;&#10;&#10;$$ L_{jet} = H_e $$&#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403.075"/>
  <p:tag name="LATEXADDIN" val="\documentclass{article}&#10;\usepackage{amsmath}&#10;\pagestyle{empty}&#10;\begin{document}&#10;&#10;&#10;$$ W_{jet_{min}} = W_{jet_{max}} \Pi_{vc}^{baffle}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7.4841"/>
  <p:tag name="ORIGINALWIDTH" val="1758.53"/>
  <p:tag name="LATEXADDIN" val="\documentclass{article}&#10;\usepackage{amsmath}&#10;\pagestyle{empty}&#10;\begin{document}&#10;&#10;&#10;$$ W_{jet_{max}} = W_{jet_{min}} +  \Pi_{jet_{exp}}L_{jet} $$&#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2160.48"/>
  <p:tag name="LATEXADDIN" val="\documentclass{article}&#10;\usepackage{amsmath}&#10;\pagestyle{empty}&#10;\begin{document}&#10;&#10;&#10;$$ W_{jet_{max}} = W_{jet_{max}} \Pi_{vc}^{baffle} +  \Pi_{jet_{exp}}L_{jet}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217.098"/>
  <p:tag name="LATEXADDIN" val="\documentclass{article}&#10;\usepackage{amsmath}&#10;\pagestyle{empty}&#10;\begin{document}&#10;&#10;&#10;$$ W_{jet_{max}} =   \frac{\Pi_{jet_{exp}}L_{jet}}{1 - \Pi_{vc}^{baffle}} $$&#10;&#10;\end{document}"/>
  <p:tag name="IGUANATEXSIZE" val="20"/>
  <p:tag name="IGUANATEXCURSOR" val="154"/>
  <p:tag name="TRANSPARENCY" val="True"/>
  <p:tag name="FILENAME" val=""/>
  <p:tag name="LATEXENGINEID" val="0"/>
  <p:tag name="TEMPFOLDER" val="c:\temp\"/>
  <p:tag name="LATEXFORMHEIGHT" val="312"/>
  <p:tag name="LATEXFORMWIDTH" val="607.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333.708"/>
  <p:tag name="LATEXADDIN" val="\documentclass{article}&#10;\usepackage{amsmath}&#10;\pagestyle{empty}&#10;\begin{document}&#10;&#10;$$K_{baffle_{exp}} = \left(\frac{\left(1 - \Pi_{vc}^{baffle}\right) ^ 2}{ \Pi_{vc}^{baffle} \Pi_{PlaneJet_{exp}} \Pi_{H_{e}S}}\right) ^ 2$$&#10;&#10;\end{document}"/>
  <p:tag name="IGUANATEXSIZE" val="24"/>
  <p:tag name="IGUANATEXCURSOR" val="2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396.7004"/>
  <p:tag name="LATEXADDIN" val="\documentclass{article}&#10;\usepackage{amsmath}&#10;\usepackage{xcolor}&#10;\pagestyle{empty}&#10;\begin{document}&#10;&#10;\definecolor{Monred}{RGB}{172,0,0}&#10;&#10;&#10;$$\frac{H_e}{S} = 4$$&#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458.1927"/>
  <p:tag name="LATEXADDIN" val="\documentclass{article}&#10;\usepackage{amsmath}&#10;\usepackage{xcolor}&#10;\pagestyle{empty}&#10;\begin{document}&#10;&#10;\definecolor{Monred}{RGB}{172,0,0}&#10;&#10;&#10;$$\frac{H_e}{S} = 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763.4045"/>
  <p:tag name="LATEXADDIN" val="\documentclass{article}&#10;\usepackage{amsmath}&#10;\pagestyle{empty}&#10;\begin{document}&#10;&#10;$$ W_{jet} = 0.116x $$&#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6 S$$&#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234.7206"/>
  <p:tag name="LATEXADDIN" val="\documentclass{article}&#10;\usepackage{amsmath}&#10;\usepackage{xcolor}&#10;\pagestyle{empty}&#10;\begin{document}&#10;&#10;\definecolor{Monred}{RGB}{172,0,0}&#10;&#10;$$0.4 S$$&#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308.2115"/>
  <p:tag name="LATEXADDIN" val="\documentclass{article}&#10;\usepackage{amsmath}&#10;\pagestyle{empty}&#10;\begin{document}&#10;&#10;$$\Pi_{\bar{\epsilon}}^{\epsilon_{Max}}$$&#10;&#10;&#10;\end{document}"/>
  <p:tag name="IGUANATEXSIZE" val="24"/>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28.7214"/>
  <p:tag name="ORIGINALWIDTH" val="788.1515"/>
  <p:tag name="LATEXADDIN" val="\documentclass{article}&#10;\usepackage{amsmath}&#10;\pagestyle{empty}&#10;\begin{document}&#10;&#10;$$\Pi_{\bar \epsilon}^{\epsilon_{Max}}  = \frac{\varepsilon_{Max}}{\bar \varepsilon}$$&#10;&#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28.1964"/>
  <p:tag name="LATEXADDIN" val="\documentclass{article}&#10;\usepackage{amsmath}&#10;\usepackage{xcolor}&#10;\pagestyle{empty}&#10;\begin{document}&#10;&#10;\definecolor{Monred}{RGB}{172,0,0}&#10;&#10;$$H_e = H$$&#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53.4684"/>
  <p:tag name="ORIGINALWIDTH" val="446.9441"/>
  <p:tag name="LATEXADDIN" val="\documentclass{article}&#10;\usepackage{amsmath}&#10;\usepackage{xcolor}&#10;\pagestyle{empty}&#10;\begin{document}&#10;&#10;\definecolor{Monred}{RGB}{172,0,0}&#10;&#10;$$H_e = \frac{H}{2}$$&#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031.871"/>
  <p:tag name="LATEXADDIN" val="\documentclass{article}&#10;\usepackage{amsmath}&#10;\usepackage{xcolor}&#10;\pagestyle{empty}&#10;\begin{document}&#10;&#10;\definecolor{Monred}{RGB}{172,0,0}&#10;&#10;&#10;$$H_e = \frac{H}{1 + n_{obstacl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477.6903"/>
  <p:tag name="LATEXADDIN" val="\documentclass{article}&#10;\usepackage{amsmath}&#10;\pagestyle{empty}&#10;\begin{document}&#10;&#10;$$g h_e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 G_{CS}  = \sqrt{ \frac{\bar \varepsilon}{\nu}}$$&#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39.67"/>
  <p:tag name="LATEXADDIN" val="\documentclass{article}&#10;\usepackage{amsmath}&#10;\pagestyle{empty}&#10;\begin{document}&#10;&#10;$$g h_e = K \frac{V^2}{2}$$&#10;&#10;&#10;\end{document}"/>
  <p:tag name="IGUANATEXSIZE" val="24"/>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431.946"/>
  <p:tag name="LATEXADDIN" val="\documentclass{article}&#10;\usepackage{amsmath}&#10;\pagestyle{empty}&#10;\begin{document}&#10;&#10;$$\bar V  = \frac{H_e}{\theta}$$&#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12.4859"/>
  <p:tag name="ORIGINALWIDTH" val="632.171"/>
  <p:tag name="LATEXADDIN" val="\documentclass{article}&#10;\usepackage{amsmath}&#10;\pagestyle{empty}&#10;\begin{document}&#10;&#10;$$g h_{Floc} =  \theta \bar \varepsilon$$&#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933.6333"/>
  <p:tag name="LATEXADDIN" val="\documentclass{article}&#10;\usepackage{amsmath}&#10;\pagestyle{empty}&#10;\begin{document}&#10;&#10;$$\sum K \frac{V^2}{2g} = h_{Floc}$$&#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bar \varepsilon}{\nu}}$$&#10;&#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4"/>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28.6464"/>
  <p:tag name="LATEXADDIN" val="\documentclass{article}&#10;\usepackage{amsmath}&#10;\pagestyle{empty}&#10;\begin{document}&#10;&#10;$$G_{CS} \theta = \frac{g h_{Floc}}{\nu G_{C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127.859"/>
  <p:tag name="LATEXADDIN" val="\documentclass{article}&#10;\usepackage{amsmath}&#10;\pagestyle{empty}&#10;\begin{document}&#10;&#10;$$G_{CS}\theta  = \frac{3}{2} \frac{\left( \Lambda^2 - \Lambda_0^2 \right)}{k \pi d_P^2 \alpha}$$&#10;&#10;\end{document}"/>
  <p:tag name="IGUANATEXSIZE" val="24"/>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1080.615"/>
  <p:tag name="LATEXADDIN" val="\documentclass{article}&#10;\usepackage{amsmath}&#10;\pagestyle{empty}&#10;\begin{document}&#10;&#10;$$h_{Floc} = G_{CS} \theta \frac{\nu G_{CS}}{g}$$&#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18.6352"/>
  <p:tag name="LATEXADDIN" val="\documentclass{article}&#10;\usepackage{amsmath}&#10;\pagestyle{empty}&#10;\begin{document}&#10;&#10;$$G_{CS} = \frac{g h_{Floc}}{\left( G_{CS} \theta \right) \nu}$$&#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75.1406"/>
  <p:tag name="LATEXADDIN" val="\documentclass{article}&#10;\usepackage{amsmath}&#10;\pagestyle{empty}&#10;\begin{document}&#10;&#10;$$G_{CS} \theta  = \sqrt{ \frac{g h_e \theta}{\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70.6786"/>
  <p:tag name="LATEXADDIN" val="\documentclass{article}&#10;\usepackage{amsmath}&#10;\pagestyle{empty}&#10;\begin{document}&#10;&#10;$$h_e = K \frac{V^2}{2g}$$&#10;&#10;&#10;\end{document}"/>
  <p:tag name="IGUANATEXSIZE" val="24"/>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2.4822"/>
  <p:tag name="ORIGINALWIDTH" val="527.934"/>
  <p:tag name="LATEXADDIN" val="\documentclass{article}&#10;\usepackage{amsmath}&#10;\pagestyle{empty}&#10;\begin{document}&#10;&#10;$$\bar \varepsilon  = \nu G_{CS}^2$$&#10;&#10;&#10;\end{document}"/>
  <p:tag name="IGUANATEXSIZE" val="24"/>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890.1387"/>
  <p:tag name="LATEXADDIN" val="\documentclass{article}&#10;\usepackage{amsmath}&#10;\pagestyle{empty}&#10;\begin{document}&#10;&#10;$$\bar \varepsilon = K_{baffle} \frac{\bar V^2}{2} \frac{1}{\theta}$$&#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395.9505"/>
  <p:tag name="LATEXADDIN" val="\documentclass{article}&#10;\usepackage{amsmath}&#10;\pagestyle{empty}&#10;\begin{document}&#10;&#10;$$\theta  = \frac{H_e}{\bar V}$$&#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053.618"/>
  <p:tag name="LATEXADDIN" val="\documentclass{article}&#10;\usepackage{amsmath}&#10;\pagestyle{empty}&#10;\begin{document}&#10;&#10;$$\nu G_{CS}^2 = \frac{K_{baffle} \bar V^3}{2 H_e}$$&#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493.4384"/>
  <p:tag name="LATEXADDIN" val="\documentclass{article}&#10;\usepackage{amsmath}&#10;\pagestyle{empty}&#10;\begin{document}&#10;&#10;$$\bar V = \frac{Q}{W 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475.815"/>
  <p:tag name="LATEXADDIN" val="\documentclass{article}&#10;\usepackage{amsmath}&#10;\pagestyle{empty}&#10;\begin{document}&#10;&#10;$$G_{CS} = \sqrt{ \frac{K_{baffle}}{2 \nu H_e} \left( \frac{Q}{W S} \right)^3}$$&#10;&#10;&#10;\end{document}"/>
  <p:tag name="IGUANATEXSIZE" val="24"/>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250.094"/>
  <p:tag name="LATEXADDIN" val="\documentclass{article}&#10;\usepackage{amsmath}&#10;\pagestyle{empty}&#10;\begin{document}&#10;&#10;$$W = \frac{Q}{S}\left( \frac{K_{baffle}}{2 H_e \nu G_{CS}^2} \right)^\frac{1}{3}$$&#10;&#10;&#10;\end{document}"/>
  <p:tag name="IGUANATEXSIZE" val="24"/>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12.9359"/>
  <p:tag name="LATEXADDIN" val="\documentclass{article}&#10;\usepackage{amsmath}&#10;\pagestyle{empty}&#10;\begin{document}&#10;&#10;$$S = \frac{H_e}{\Pi_{H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694.038"/>
  <p:tag name="LATEXADDIN" val="\documentclass{article}&#10;\usepackage{amsmath}&#10;\pagestyle{empty}&#10;\begin{document}&#10;&#10;$$W_{Min} = \frac{\Pi_{HS} Q}{H_e} \left( \frac{K_{baffle}}{2 H_e \nu G_{CS}^2} \right)^\frac{1}{3}$$&#10;&#10;\end{document}"/>
  <p:tag name="IGUANATEXSIZE" val="24"/>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7.2366"/>
  <p:tag name="ORIGINALWIDTH" val="651.6685"/>
  <p:tag name="LATEXADDIN" val="\documentclass{article}&#10;\usepackage{amsmath}&#10;\pagestyle{empty}&#10;\begin{document}&#10;&#10;$$H_e = \Pi_{HS}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189.726"/>
  <p:tag name="LATEXADDIN" val="\documentclass{article}&#10;\usepackage{amsmath}&#10;\pagestyle{empty}&#10;\begin{document}&#10;&#10;$$K_{baffle} = \left(\frac{\left(1 - \Pi_{vc}^{baffle}\right) ^ 2}{ \Pi_{vc}^{baffle} \Pi_{PlaneJet_{exp}} \Pi_{H_{e}S}}\right) ^ 2$$&#10;&#10;\end{document}"/>
  <p:tag name="IGUANATEXSIZE" val="24"/>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588.6764"/>
  <p:tag name="LATEXADDIN" val="\documentclass{article}&#10;\usepackage{amsmath}&#10;\pagestyle{empty}&#10;\begin{document}&#10;&#10;$$\Pi_{HS} = \frac{H_e}{S}$$&#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698.1628"/>
  <p:tag name="LATEXADDIN" val="\documentclass{article}&#10;\usepackage{amsmath}&#10;\pagestyle{empty}&#10;\begin{document}&#10;&#10;$$S = \frac{H_{e_{Max}}}{\Pi_{HS_{Max}}}$$&#10;&#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76.34"/>
  <p:tag name="LATEXADDIN" val="\documentclass{article}&#10;\usepackage{amsmath}&#10;\pagestyle{empty}&#10;\begin{document}&#10;&#10;$$h_e = \frac{V_{out}^2}{2g} \left( \frac{A_{out}}{A_{in}} - 1 \right)^2$$&#10;&#10;\end{document}"/>
  <p:tag name="IGUANATEXSIZE" val="24"/>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1409.074"/>
  <p:tag name="LATEXADDIN" val="\documentclass{article}&#10;\usepackage{amsmath}&#10;\pagestyle{empty}&#10;\begin{document}&#10;&#10;$$\nu G_{CS}^2 = \frac{K_{baffle}}{2 H_e} \left( \frac{Q}{W S} \right)^3$$&#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787.4016"/>
  <p:tag name="LATEXADDIN" val="\documentclass{article}&#10;\usepackage{amsmath}&#10;\pagestyle{empty}&#10;\begin{document}&#10;&#10;$$G_{CS} = \frac{g h_{Floc}}{\left( \bar G \theta \right)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547.4316"/>
  <p:tag name="LATEXADDIN" val="\documentclass{article}&#10;\usepackage{amsmath}&#10;\pagestyle{empty}&#10;\begin{document}&#10;&#10;$$\theta = \frac{G_{CS} \theta}{G_{CS}}$$&#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59.768"/>
  <p:tag name="LATEXADDIN" val="\documentclass{article}&#10;\usepackage{amsmath}&#10;\pagestyle{empty}&#10;\begin{document}&#10;&#10;$$W_{Min} = \frac{\Pi_{HS_{min}} Q}{H_e} \left( \frac{K_{baffle}}{2 H_e \nu G_{CS}^2} \right)^\frac{1}{3}$$&#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1974.503"/>
  <p:tag name="LATEXADDIN" val="\documentclass{article}&#10;\usepackage{amsmath}&#10;\pagestyle{empty}&#10;\begin{document}&#10;&#10;$$H_{e_{Max}} = \left[ \frac{K_{baffle}}{2 \nu G_{CS}^2} \left( \frac{Q \Pi_{HS_{Max}}}{W} \right)^3 \right]^\frac{1}{4}$$&#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499.438"/>
  <p:tag name="LATEXADDIN" val="\documentclass{article}&#10;\usepackage{amsmath}&#10;\pagestyle{empty}&#10;\begin{document}&#10;&#10;$$K_{baffle_{exp}} = \left(\frac{\left(1 - \Pi_{vc}^{baffle}\right) ^ 2}{ \Pi_{vc}^{baffle} \Pi_{PlaneJet_{exp}} \Pi_{H_{e}S_{min}}}\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405.6993"/>
  <p:tag name="ORIGINALWIDTH" val="2509.186"/>
  <p:tag name="LATEXADDIN" val="\documentclass{article}&#10;\usepackage{amsmath}&#10;\pagestyle{empty}&#10;\begin{document}&#10;&#10;$$K_{baffle_{exp}} = \left(\frac{\left(1 - \Pi_{vc}^{baffle}\right) ^ 2}{ \Pi_{vc}^{baffle} \Pi_{PlaneJet_{exp}} \Pi_{H_{e}S_{max}}}\right) ^ 2$$&#10;&#10;\end{document}"/>
  <p:tag name="IGUANATEXSIZE" val="24"/>
  <p:tag name="IGUANATEXCURSOR" val="210"/>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61.1924"/>
  <p:tag name="ORIGINALWIDTH" val="2501.687"/>
  <p:tag name="LATEXADDIN" val="\documentclass{article}&#10;\usepackage{amsmath}&#10;\pagestyle{empty}&#10;\begin{document}&#10;&#10;$$S = \left(\frac{Q}{W H_e}\right)^3   \frac{ \left(1 - \Pi_{vc}^{baffle}\right) ^ 4}{2 \nu G_{CS}^2 \left( \Pi_{vc}^{baffle} \Pi_{PlaneJet_{exp}} \right)^2}$$&#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597.6753"/>
  <p:tag name="LATEXADDIN" val="\documentclass{article}&#10;\usepackage{amsmath}&#10;\pagestyle{empty}&#10;\begin{document}&#10;&#10;$$VOL = Q\theta$$&#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992.8759"/>
  <p:tag name="LATEXADDIN" val="\documentclass{article}&#10;\usepackage{amsmath}&#10;\pagestyle{empty}&#10;\begin{document}&#10;&#10;$$K = \left( \frac{A_{out}}{A_{in}} - 1 \right)^2$$&#10;&#10;&#10;\end{document}"/>
  <p:tag name="IGUANATEXSIZE" val="24"/>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5.9055"/>
  <p:tag name="LATEXADDIN" val="\documentclass{article}&#10;\usepackage{amsmath}&#10;\pagestyle{empty}&#10;\begin{document}&#10;&#10;$$G_{CS} \theta  = \theta \sqrt \frac{\varepsilon}{\nu}$$&#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45.4443"/>
  <p:tag name="LATEXADDIN" val="\documentclass{article}&#10;\usepackage{amsmath}&#10;\pagestyle{empty}&#10;\begin{document}&#10;&#10;$$\theta_e = \frac{H_e}{\bar V}$$&#10;&#10;&#10;\end{document}"/>
  <p:tag name="IGUANATEXSIZE" val="24"/>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985.3768"/>
  <p:tag name="LATEXADDIN" val="\documentclass{article}&#10;\usepackage{amsmath}&#10;\pagestyle{empty}&#10;\begin{document}&#10;&#10;$$\bar \varepsilon = K_{baffle} \frac{\bar V^2}{2} \frac{\bar V}{H_e}$$&#10;&#10;&#10;\end{document}"/>
  <p:tag name="IGUANATEXSIZE" val="24"/>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639.295"/>
  <p:tag name="LATEXADDIN" val="\documentclass{article}&#10;\usepackage{amsmath}&#10;\pagestyle{empty}&#10;\begin{document}&#10;&#10;$$G_{CS} \theta_e = \frac{H_e}{\bar V} \sqrt{ \frac{K_{baffle}}{\nu} \frac{\bar V^2}{2} \frac{\bar V}{H_e}}$$&#10;&#10;&#10;\end{document}"/>
  <p:tag name="IGUANATEXSIZE" val="24"/>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6.333"/>
  <p:tag name="LATEXADDIN" val="\documentclass{article}&#10;\usepackage{amsmath}&#10;\pagestyle{empty}&#10;\begin{document}&#10;&#10;$$G_{CS} \theta_e = \sqrt{ \frac{H_e K_{baffle} \bar V}{2 \nu}}$$&#10;&#10;&#10;\end{document}"/>
  <p:tag name="IGUANATEXSIZE" val="24"/>
  <p:tag name="IGUANATEXCURSOR" val="128"/>
  <p:tag name="TRANSPARENCY" val="True"/>
  <p:tag name="FILENAME" val=""/>
  <p:tag name="LATEXENGINEID" val="0"/>
  <p:tag name="TEMPFOLDER" val="c:\temp\"/>
  <p:tag name="LATEXFORMHEIGHT" val="324.6"/>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34.833"/>
  <p:tag name="LATEXADDIN" val="\documentclass{article}&#10;\usepackage{amsmath}&#10;\pagestyle{empty}&#10;\begin{document}&#10;&#10;$$G_{CS} \theta_e = \sqrt{ \frac{H_e K_{baffle} Q}{2\nu W S}}$$&#10;&#10;&#10;\end{document}"/>
  <p:tag name="IGUANATEXSIZE" val="24"/>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883.764"/>
  <p:tag name="LATEXADDIN" val="\documentclass{article}&#10;\usepackage{amsmath}&#10;\pagestyle{empty}&#10;\begin{document}&#10;&#10;$$W_{Max} = \frac{\Pi_{HS_{Min}} Q}{H_e} \left( \frac{K_{baffle}}{2 H_e \nu G_{CS}^2} \right)^\frac{1}{3}$$&#10;&#10;\end{document}"/>
  <p:tag name="IGUANATEXSIZE" val="24"/>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51.7061"/>
  <p:tag name="ORIGINALWIDTH" val="1611.548"/>
  <p:tag name="LATEXADDIN" val="\documentclass{article}&#10;\usepackage{amsmath}&#10;\pagestyle{empty}&#10;\begin{document}&#10;&#10;$$Q = \frac{W_{Max}H_e}{\Pi_{HS_{Min}} } \left( \frac{2 H_e \nu G_{CS}^2}{K_{baffle}} \right)^\frac{1}{3}$$&#10;&#10;\end{document}"/>
  <p:tag name="IGUANATEXSIZE" val="24"/>
  <p:tag name="IGUANATEXCURSOR" val="165"/>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750.6561"/>
  <p:tag name="LATEXADDIN" val="\documentclass{article}&#10;\usepackage{amsmath}&#10;\pagestyle{empty}&#10;\begin{document}&#10;&#10;$$G_{CS} = \sqrt{ \frac{g h_e}{\theta \nu}}$$&#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859.3926"/>
  <p:tag name="LATEXADDIN" val="\documentclass{article}&#10;\usepackage{amsmath}&#10;\pagestyle{empty}&#10;\begin{document}&#10;&#10;$$G_{CS}^2 =  \frac{g h_e G_{CS}}{G\theta \nu}$$&#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29.9587"/>
  <p:tag name="ORIGINALWIDTH" val="1534.308"/>
  <p:tag name="LATEXADDIN" val="\documentclass{article}&#10;\usepackage{amsmath}&#10;\pagestyle{empty}&#10;\begin{document}&#10;&#10;$$K = \left( \frac{1}{\Pi_{vc}^{baffle}} - 1 \right)^2 = 2.56$$&#10;&#10;\end{document}"/>
  <p:tag name="IGUANATEXSIZE" val="24"/>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52.4184"/>
  <p:tag name="LATEXADDIN" val="\documentclass{article}&#10;\usepackage{amsmath}&#10;\pagestyle{empty}&#10;\begin{document}&#10;&#10;$$G_{CS} =  \frac{g h_e}{G\theta \nu}$$&#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351.7061"/>
  <p:tag name="ORIGINALWIDTH" val="1862.767"/>
  <p:tag name="LATEXADDIN" val="\documentclass{article}&#10;\usepackage{amsmath}&#10;\pagestyle{empty}&#10;\begin{document}&#10;&#10;$$Q = \frac{W_{Max}H_e}{\Pi_{HS_{Min}} } \left( \frac{2 H_e  g^2 h_e^2}{K_{baffle}(G\theta)^2 \nu} \right)^\frac{1}{3}$$&#10;&#10;\end{document}"/>
  <p:tag name="IGUANATEXSIZE" val="24"/>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859.3926"/>
  <p:tag name="LATEXADDIN" val="\documentclass{article}&#10;\usepackage{amsmath}&#10;\pagestyle{empty}&#10;\begin{document}&#10;&#10;$$N_{e_{Min}} = \frac{H_{Floc}}{H_{e_{Max}}}$$&#10;&#10;&#10;\end{document}"/>
  <p:tag name="IGUANATEXSIZE" val="24"/>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69.4788"/>
  <p:tag name="ORIGINALWIDTH" val="1317.585"/>
  <p:tag name="LATEXADDIN" val="\documentclass{article}&#10;\usepackage{amsmath}&#10;\pagestyle{empty}&#10;\begin{document}&#10;&#10;$$\Pi_{\bar G}^{G_{Max}} = \sqrt{ \Pi_{\bar \epsilon}^{\epsilon_{Max}} }  = \sqrt{2}$$&#10;&#10;\end{document}"/>
  <p:tag name="IGUANATEXSIZE" val="24"/>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38.8826"/>
  <p:tag name="LATEXADDIN" val="\documentclass{article}&#10;\usepackage{amsmath}&#10;\pagestyle{empty}&#10;\begin{document}&#10;&#10;$$\bar G \theta_e = \sqrt{ \frac{H_e K_e Q}{2 \nu W S}}$$&#10;&#10;&#10;\end{document}"/>
  <p:tag name="IGUANATEXSIZE" val="24"/>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107.265"/>
  <p:tag name="ORIGINALWIDTH" val="89.26244"/>
  <p:tag name="LATEXADDIN" val="\documentclass{article}&#10;\usepackage{amsmath}&#10;\pagestyle{empty}&#10;\begin{document}&#10;$ \bar G $&#10;&#10;&#10;\end{document}"/>
  <p:tag name="IGUANATEXSIZE" val="32"/>
  <p:tag name="IGUANATEXCURSOR" val="87"/>
  <p:tag name="TRANSPARENCY" val="True"/>
  <p:tag name="FILENAME" val=""/>
  <p:tag name="LATEXENGINEID" val="1"/>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242437</TotalTime>
  <Words>4150</Words>
  <Application>Microsoft Office PowerPoint</Application>
  <PresentationFormat>Widescreen</PresentationFormat>
  <Paragraphs>466</Paragraphs>
  <Slides>58</Slides>
  <Notes>36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Book Antiqua</vt:lpstr>
      <vt:lpstr>Calibri</vt:lpstr>
      <vt:lpstr>Cambria Math</vt:lpstr>
      <vt:lpstr>Candara</vt:lpstr>
      <vt:lpstr>Century Gothic</vt:lpstr>
      <vt:lpstr>Helvetica Neue</vt:lpstr>
      <vt:lpstr>MT Extra</vt:lpstr>
      <vt:lpstr>Symbol</vt:lpstr>
      <vt:lpstr>Times New Roman</vt:lpstr>
      <vt:lpstr>Wingdings</vt:lpstr>
      <vt:lpstr>SWOT 2021</vt:lpstr>
      <vt:lpstr>Flocculator Design</vt:lpstr>
      <vt:lpstr>Overview</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Mechanical Flocculators Summary</vt:lpstr>
      <vt:lpstr>Why aren’t hydraulic flocculators used more often?</vt:lpstr>
      <vt:lpstr>AguaClara flocculator design continues to evolve rapidly</vt:lpstr>
      <vt:lpstr>AguaClara Hydraulic Flocculation Model</vt:lpstr>
      <vt:lpstr>Collision Potential</vt:lpstr>
      <vt:lpstr>Flocculator Geometry</vt:lpstr>
      <vt:lpstr>High Rate, Uniform Velocity Gradient, Plug flow, Hydraulic Flocculation</vt:lpstr>
      <vt:lpstr>Fluid deformation powered by turbulent kinetic energy and damped by viscosity</vt:lpstr>
      <vt:lpstr>Vena Contracta around a bend?</vt:lpstr>
      <vt:lpstr>Vena Contracta (PVC ) Conclusions </vt:lpstr>
      <vt:lpstr>Head Loss coefficient for a single Baffle</vt:lpstr>
      <vt:lpstr>Measurements from Hydraulic Flocculators Show Loss Coefficient &gt; 2.6</vt:lpstr>
      <vt:lpstr>Plane Jets:  Empirical Coefficients</vt:lpstr>
      <vt:lpstr>Jet Expansion Geometry for Baffles in Series</vt:lpstr>
      <vt:lpstr>Minor loss for baffles in series*</vt:lpstr>
      <vt:lpstr>Flocculator Efficiency</vt:lpstr>
      <vt:lpstr>Less efficient for H_e∕S&gt;6</vt:lpstr>
      <vt:lpstr>Simplify flocculator design by designing for high efficiency</vt:lpstr>
      <vt:lpstr>Obstacles and He/S vs H/S</vt:lpstr>
      <vt:lpstr>Unknowns</vt:lpstr>
      <vt:lpstr>Design Considerations</vt:lpstr>
      <vt:lpstr>The Influence of GCS and GMax</vt:lpstr>
      <vt:lpstr>Possible constraints</vt:lpstr>
      <vt:lpstr>Two design approaches</vt:lpstr>
      <vt:lpstr>Bottom up Design Approach</vt:lpstr>
      <vt:lpstr>Top Down Design Approach (our choice)</vt:lpstr>
      <vt:lpstr>Key equations that we can use to design flocculators</vt:lpstr>
      <vt:lpstr>Energy use (head loss) in flocculation controls velocity gradient</vt:lpstr>
      <vt:lpstr>The design inputs for flocculation</vt:lpstr>
      <vt:lpstr>Our current choice of parameter that sets energy input is head loss</vt:lpstr>
      <vt:lpstr>Design the reactor geometry to get the target velocity gradient</vt:lpstr>
      <vt:lpstr>Solve for channel width to set constraints on viable solutions</vt:lpstr>
      <vt:lpstr>Meet the target He/S by decreasing the distance H between obstacles</vt:lpstr>
      <vt:lpstr>Minimum number of expansions per depth of flocculator (given W)</vt:lpstr>
      <vt:lpstr>Our Design Approach Given energy (h_Floc or GCS) and GCSq</vt:lpstr>
      <vt:lpstr>Design Algorithm: Start with h_Floc and GCSq</vt:lpstr>
      <vt:lpstr>Viscous Collision Potential per Flow Expansion (bottom-up perspective)</vt:lpstr>
      <vt:lpstr>Maximum Flow for Horizontal-Vertical Flow Flocculators</vt:lpstr>
      <vt:lpstr>Horizontal – Horizontal Flocculator for highest flows</vt:lpstr>
      <vt:lpstr>Horizontal – Vertical Flocculator for approximately 20 – 200 L/s</vt:lpstr>
      <vt:lpstr>Vertical – Horizontal Flocculator for approximately 0.5 – 20 L/s</vt:lpstr>
      <vt:lpstr>More details</vt:lpstr>
      <vt:lpstr>What about head loss and water levels</vt:lpstr>
      <vt:lpstr>Flocculator elevations (as if it were one long channel)</vt:lpstr>
      <vt:lpstr>An interesting design No this wasn’t AguaClara…</vt:lpstr>
      <vt:lpstr>CEPIS Horizontal Flow Flocculator</vt:lpstr>
      <vt:lpstr>Reflection Questions</vt:lpstr>
      <vt:lpstr>Reflection Questions</vt:lpstr>
      <vt:lpstr>Why is the AguaClara design so different from traditional designs?</vt:lpstr>
      <vt:lpstr>Conclusions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6849</cp:revision>
  <dcterms:created xsi:type="dcterms:W3CDTF">2009-05-27T15:44:15Z</dcterms:created>
  <dcterms:modified xsi:type="dcterms:W3CDTF">2022-01-15T17:47:54Z</dcterms:modified>
</cp:coreProperties>
</file>